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7"/>
  </p:notesMasterIdLst>
  <p:sldIdLst>
    <p:sldId id="307" r:id="rId2"/>
    <p:sldId id="308" r:id="rId3"/>
    <p:sldId id="309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9" r:id="rId28"/>
    <p:sldId id="290" r:id="rId29"/>
    <p:sldId id="288" r:id="rId30"/>
    <p:sldId id="291" r:id="rId31"/>
    <p:sldId id="292" r:id="rId32"/>
    <p:sldId id="293" r:id="rId33"/>
    <p:sldId id="294" r:id="rId34"/>
    <p:sldId id="295" r:id="rId35"/>
    <p:sldId id="296" r:id="rId36"/>
    <p:sldId id="297" r:id="rId37"/>
    <p:sldId id="298" r:id="rId38"/>
    <p:sldId id="299" r:id="rId39"/>
    <p:sldId id="300" r:id="rId40"/>
    <p:sldId id="301" r:id="rId41"/>
    <p:sldId id="302" r:id="rId42"/>
    <p:sldId id="303" r:id="rId43"/>
    <p:sldId id="304" r:id="rId44"/>
    <p:sldId id="305" r:id="rId45"/>
    <p:sldId id="306" r:id="rId4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341955-1AFD-4F94-AD71-BE96CA8BDB5E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816A37-191F-4E41-BB26-62DC6A7744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3410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1" i="0" u="none" strike="noStrike" kern="1200" dirty="0" smtClean="0">
                <a:solidFill>
                  <a:srgbClr val="FFFFFF"/>
                </a:solidFill>
                <a:effectLst/>
                <a:latin typeface="Trebuchet MS"/>
              </a:rPr>
              <a:t>Годы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1" i="0" u="none" strike="noStrike" kern="1200" dirty="0" smtClean="0">
                <a:solidFill>
                  <a:srgbClr val="FFFFFF"/>
                </a:solidFill>
                <a:effectLst/>
                <a:latin typeface="Trebuchet MS"/>
              </a:rPr>
              <a:t>Наименование концепций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1" i="0" u="none" strike="noStrike" kern="1200" dirty="0" smtClean="0">
                <a:solidFill>
                  <a:srgbClr val="FFFFFF"/>
                </a:solidFill>
                <a:effectLst/>
                <a:latin typeface="Trebuchet MS"/>
              </a:rPr>
              <a:t>Авторы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1" i="0" u="none" strike="noStrike" kern="1200" dirty="0" smtClean="0">
                <a:solidFill>
                  <a:srgbClr val="FFFFFF"/>
                </a:solidFill>
                <a:effectLst/>
                <a:latin typeface="Trebuchet MS"/>
              </a:rPr>
              <a:t>1950-е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Лидерство, основанное на действии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Джон </a:t>
            </a:r>
            <a:r>
              <a:rPr lang="ru-RU" sz="1200" b="0" i="0" u="none" strike="noStrike" kern="1200" dirty="0" err="1" smtClean="0">
                <a:solidFill>
                  <a:srgbClr val="000000"/>
                </a:solidFill>
                <a:effectLst/>
                <a:latin typeface="Trebuchet MS"/>
              </a:rPr>
              <a:t>Эдер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Теории «</a:t>
            </a:r>
            <a:r>
              <a:rPr lang="en-US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XY</a:t>
            </a: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» и «</a:t>
            </a:r>
            <a:r>
              <a:rPr lang="en-US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Z</a:t>
            </a: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»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Дуглас </a:t>
            </a:r>
            <a:r>
              <a:rPr lang="ru-RU" sz="1200" b="0" i="0" u="none" strike="noStrike" kern="1200" dirty="0" err="1" smtClean="0">
                <a:solidFill>
                  <a:srgbClr val="000000"/>
                </a:solidFill>
                <a:effectLst/>
                <a:latin typeface="Trebuchet MS"/>
              </a:rPr>
              <a:t>Макгрегор</a:t>
            </a: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 и Уильям </a:t>
            </a:r>
            <a:r>
              <a:rPr lang="ru-RU" sz="1200" b="0" i="0" u="none" strike="noStrike" kern="1200" dirty="0" err="1" smtClean="0">
                <a:solidFill>
                  <a:srgbClr val="000000"/>
                </a:solidFill>
                <a:effectLst/>
                <a:latin typeface="Trebuchet MS"/>
              </a:rPr>
              <a:t>Оучи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1" i="0" u="none" strike="noStrike" kern="1200" dirty="0" smtClean="0">
                <a:solidFill>
                  <a:srgbClr val="FFFFFF"/>
                </a:solidFill>
                <a:effectLst/>
                <a:latin typeface="Trebuchet MS"/>
              </a:rPr>
              <a:t>1960-е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Аутсорсинг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Росс Перо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Управленческая решётка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Роберт Р. Блей и Джейн </a:t>
            </a:r>
            <a:r>
              <a:rPr lang="ru-RU" sz="1200" b="0" i="0" u="none" strike="noStrike" kern="1200" dirty="0" err="1" smtClean="0">
                <a:solidFill>
                  <a:srgbClr val="000000"/>
                </a:solidFill>
                <a:effectLst/>
                <a:latin typeface="Trebuchet MS"/>
              </a:rPr>
              <a:t>Моутон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Модель «4Р»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Филипп </a:t>
            </a:r>
            <a:r>
              <a:rPr lang="ru-RU" sz="1200" b="0" i="0" u="none" strike="noStrike" kern="1200" dirty="0" err="1" smtClean="0">
                <a:solidFill>
                  <a:srgbClr val="000000"/>
                </a:solidFill>
                <a:effectLst/>
                <a:latin typeface="Trebuchet MS"/>
              </a:rPr>
              <a:t>Котлер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Управленческие команды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err="1" smtClean="0">
                <a:solidFill>
                  <a:srgbClr val="000000"/>
                </a:solidFill>
                <a:effectLst/>
                <a:latin typeface="Trebuchet MS"/>
              </a:rPr>
              <a:t>Мередит</a:t>
            </a: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 </a:t>
            </a:r>
            <a:r>
              <a:rPr lang="ru-RU" sz="1200" b="0" i="0" u="none" strike="noStrike" kern="1200" dirty="0" err="1" smtClean="0">
                <a:solidFill>
                  <a:srgbClr val="000000"/>
                </a:solidFill>
                <a:effectLst/>
                <a:latin typeface="Trebuchet MS"/>
              </a:rPr>
              <a:t>Белбин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1" i="0" u="none" strike="noStrike" kern="1200" dirty="0" smtClean="0">
                <a:solidFill>
                  <a:srgbClr val="FFFFFF"/>
                </a:solidFill>
                <a:effectLst/>
                <a:latin typeface="Trebuchet MS"/>
              </a:rPr>
              <a:t>1970-е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err="1" smtClean="0">
                <a:solidFill>
                  <a:srgbClr val="000000"/>
                </a:solidFill>
                <a:effectLst/>
                <a:latin typeface="Trebuchet MS"/>
              </a:rPr>
              <a:t>Адхократия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err="1" smtClean="0">
                <a:solidFill>
                  <a:srgbClr val="000000"/>
                </a:solidFill>
                <a:effectLst/>
                <a:latin typeface="Trebuchet MS"/>
              </a:rPr>
              <a:t>Элвин</a:t>
            </a: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 </a:t>
            </a:r>
            <a:r>
              <a:rPr lang="ru-RU" sz="1200" b="0" i="0" u="none" strike="noStrike" kern="1200" dirty="0" err="1" smtClean="0">
                <a:solidFill>
                  <a:srgbClr val="000000"/>
                </a:solidFill>
                <a:effectLst/>
                <a:latin typeface="Trebuchet MS"/>
              </a:rPr>
              <a:t>Тоффлер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Сценарное планирование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Герман Кан и </a:t>
            </a:r>
            <a:r>
              <a:rPr lang="ru-RU" sz="1200" b="0" i="0" u="none" strike="noStrike" kern="1200" dirty="0" err="1" smtClean="0">
                <a:solidFill>
                  <a:srgbClr val="000000"/>
                </a:solidFill>
                <a:effectLst/>
                <a:latin typeface="Trebuchet MS"/>
              </a:rPr>
              <a:t>Кеесван</a:t>
            </a: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 дер </a:t>
            </a:r>
            <a:r>
              <a:rPr lang="ru-RU" sz="1200" b="0" i="0" u="none" strike="noStrike" kern="1200" dirty="0" err="1" smtClean="0">
                <a:solidFill>
                  <a:srgbClr val="000000"/>
                </a:solidFill>
                <a:effectLst/>
                <a:latin typeface="Trebuchet MS"/>
              </a:rPr>
              <a:t>Хейден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Ментальные карты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Тони </a:t>
            </a:r>
            <a:r>
              <a:rPr lang="ru-RU" sz="1200" b="0" i="0" u="none" strike="noStrike" kern="1200" dirty="0" err="1" smtClean="0">
                <a:solidFill>
                  <a:srgbClr val="000000"/>
                </a:solidFill>
                <a:effectLst/>
                <a:latin typeface="Trebuchet MS"/>
              </a:rPr>
              <a:t>Бузан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1" i="0" u="none" strike="noStrike" kern="1200" dirty="0" smtClean="0">
                <a:solidFill>
                  <a:srgbClr val="FFFFFF"/>
                </a:solidFill>
                <a:effectLst/>
                <a:latin typeface="Trebuchet MS"/>
              </a:rPr>
              <a:t>1980-е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Пять сил конкуренции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Майкл Портер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err="1" smtClean="0">
                <a:solidFill>
                  <a:srgbClr val="000000"/>
                </a:solidFill>
                <a:effectLst/>
                <a:latin typeface="Trebuchet MS"/>
              </a:rPr>
              <a:t>Генерические</a:t>
            </a: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 стратегии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Майкл Портер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Модель «7</a:t>
            </a:r>
            <a:r>
              <a:rPr lang="en-US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S</a:t>
            </a: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»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Том </a:t>
            </a:r>
            <a:r>
              <a:rPr lang="ru-RU" sz="1200" b="0" i="0" u="none" strike="noStrike" kern="1200" dirty="0" err="1" smtClean="0">
                <a:solidFill>
                  <a:srgbClr val="000000"/>
                </a:solidFill>
                <a:effectLst/>
                <a:latin typeface="Trebuchet MS"/>
              </a:rPr>
              <a:t>Питерс</a:t>
            </a: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 и Роберт </a:t>
            </a:r>
            <a:r>
              <a:rPr lang="ru-RU" sz="1200" b="0" i="0" u="none" strike="noStrike" kern="1200" dirty="0" err="1" smtClean="0">
                <a:solidFill>
                  <a:srgbClr val="000000"/>
                </a:solidFill>
                <a:effectLst/>
                <a:latin typeface="Trebuchet MS"/>
              </a:rPr>
              <a:t>Уоттерман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TQM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У. Эдвардс </a:t>
            </a:r>
            <a:r>
              <a:rPr lang="ru-RU" sz="1200" b="0" i="0" u="none" strike="noStrike" kern="1200" dirty="0" err="1" smtClean="0">
                <a:solidFill>
                  <a:srgbClr val="000000"/>
                </a:solidFill>
                <a:effectLst/>
                <a:latin typeface="Trebuchet MS"/>
              </a:rPr>
              <a:t>Деминг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Тощее производство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err="1" smtClean="0">
                <a:solidFill>
                  <a:srgbClr val="000000"/>
                </a:solidFill>
                <a:effectLst/>
                <a:latin typeface="Trebuchet MS"/>
              </a:rPr>
              <a:t>Таичи</a:t>
            </a: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 Оно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err="1" smtClean="0">
                <a:solidFill>
                  <a:srgbClr val="000000"/>
                </a:solidFill>
                <a:effectLst/>
                <a:latin typeface="Trebuchet MS"/>
              </a:rPr>
              <a:t>Кайдзен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err="1" smtClean="0">
                <a:solidFill>
                  <a:srgbClr val="000000"/>
                </a:solidFill>
                <a:effectLst/>
                <a:latin typeface="Trebuchet MS"/>
              </a:rPr>
              <a:t>Масааки</a:t>
            </a: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 </a:t>
            </a:r>
            <a:r>
              <a:rPr lang="ru-RU" sz="1200" b="0" i="0" u="none" strike="noStrike" kern="1200" dirty="0" err="1" smtClean="0">
                <a:solidFill>
                  <a:srgbClr val="000000"/>
                </a:solidFill>
                <a:effectLst/>
                <a:latin typeface="Trebuchet MS"/>
              </a:rPr>
              <a:t>Имаи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Точно-в-срок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err="1" smtClean="0">
                <a:solidFill>
                  <a:srgbClr val="000000"/>
                </a:solidFill>
                <a:effectLst/>
                <a:latin typeface="Trebuchet MS"/>
              </a:rPr>
              <a:t>Таичи</a:t>
            </a: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 Оно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Транснациональные корпорации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Чарлз </a:t>
            </a:r>
            <a:r>
              <a:rPr lang="ru-RU" sz="1200" b="0" i="0" u="none" strike="noStrike" kern="1200" dirty="0" err="1" smtClean="0">
                <a:solidFill>
                  <a:srgbClr val="000000"/>
                </a:solidFill>
                <a:effectLst/>
                <a:latin typeface="Trebuchet MS"/>
              </a:rPr>
              <a:t>Хенди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err="1" smtClean="0">
                <a:solidFill>
                  <a:srgbClr val="000000"/>
                </a:solidFill>
                <a:effectLst/>
                <a:latin typeface="Trebuchet MS"/>
              </a:rPr>
              <a:t>Бенчмаркинг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Xerox </a:t>
            </a:r>
            <a:r>
              <a:rPr lang="en-US" sz="1200" b="0" i="0" u="none" strike="noStrike" kern="1200" dirty="0" err="1" smtClean="0">
                <a:solidFill>
                  <a:srgbClr val="000000"/>
                </a:solidFill>
                <a:effectLst/>
                <a:latin typeface="Trebuchet MS"/>
              </a:rPr>
              <a:t>Corparation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Интеллектуальный капитал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Томас Э. Стюарт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1" i="0" u="none" strike="noStrike" kern="1200" dirty="0" smtClean="0">
                <a:solidFill>
                  <a:srgbClr val="FFFFFF"/>
                </a:solidFill>
                <a:effectLst/>
                <a:latin typeface="Trebuchet MS"/>
              </a:rPr>
              <a:t>1990-е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Ключевые компетенции 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Гарри Хамел и </a:t>
            </a:r>
            <a:r>
              <a:rPr lang="ru-RU" sz="1200" b="0" i="0" u="none" strike="noStrike" kern="1200" dirty="0" err="1" smtClean="0">
                <a:solidFill>
                  <a:srgbClr val="000000"/>
                </a:solidFill>
                <a:effectLst/>
                <a:latin typeface="Trebuchet MS"/>
              </a:rPr>
              <a:t>Коимбатор</a:t>
            </a: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 </a:t>
            </a:r>
            <a:r>
              <a:rPr lang="ru-RU" sz="1200" b="0" i="0" u="none" strike="noStrike" kern="1200" dirty="0" err="1" smtClean="0">
                <a:solidFill>
                  <a:srgbClr val="000000"/>
                </a:solidFill>
                <a:effectLst/>
                <a:latin typeface="Trebuchet MS"/>
              </a:rPr>
              <a:t>Кришнарао</a:t>
            </a: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 </a:t>
            </a:r>
            <a:r>
              <a:rPr lang="ru-RU" sz="1200" b="0" i="0" u="none" strike="noStrike" kern="1200" dirty="0" err="1" smtClean="0">
                <a:solidFill>
                  <a:srgbClr val="000000"/>
                </a:solidFill>
                <a:effectLst/>
                <a:latin typeface="Trebuchet MS"/>
              </a:rPr>
              <a:t>Прахалад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err="1" smtClean="0">
                <a:solidFill>
                  <a:srgbClr val="000000"/>
                </a:solidFill>
                <a:effectLst/>
                <a:latin typeface="Trebuchet MS"/>
              </a:rPr>
              <a:t>Даунсайдинг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Стивен </a:t>
            </a:r>
            <a:r>
              <a:rPr lang="ru-RU" sz="1200" b="0" i="0" u="none" strike="noStrike" kern="1200" dirty="0" err="1" smtClean="0">
                <a:solidFill>
                  <a:srgbClr val="000000"/>
                </a:solidFill>
                <a:effectLst/>
                <a:latin typeface="Trebuchet MS"/>
              </a:rPr>
              <a:t>Роуч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err="1" smtClean="0">
                <a:solidFill>
                  <a:srgbClr val="000000"/>
                </a:solidFill>
                <a:effectLst/>
                <a:latin typeface="Trebuchet MS"/>
              </a:rPr>
              <a:t>Реинжиринг</a:t>
            </a: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 бизнес-процессор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Джеймс </a:t>
            </a:r>
            <a:r>
              <a:rPr lang="ru-RU" sz="1200" b="0" i="0" u="none" strike="noStrike" kern="1200" dirty="0" err="1" smtClean="0">
                <a:solidFill>
                  <a:srgbClr val="000000"/>
                </a:solidFill>
                <a:effectLst/>
                <a:latin typeface="Trebuchet MS"/>
              </a:rPr>
              <a:t>Чампи</a:t>
            </a: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 и Майкл Хаммер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Интеллектуальный капитал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Томас Э. Стюарт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Виртуальная организация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err="1" smtClean="0">
                <a:solidFill>
                  <a:srgbClr val="000000"/>
                </a:solidFill>
                <a:effectLst/>
                <a:latin typeface="Trebuchet MS"/>
              </a:rPr>
              <a:t>Джоэл</a:t>
            </a: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 </a:t>
            </a:r>
            <a:r>
              <a:rPr lang="ru-RU" sz="1200" b="0" i="0" u="none" strike="noStrike" kern="1200" dirty="0" err="1" smtClean="0">
                <a:solidFill>
                  <a:srgbClr val="000000"/>
                </a:solidFill>
                <a:effectLst/>
                <a:latin typeface="Trebuchet MS"/>
              </a:rPr>
              <a:t>Курцман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Стратегическая точка перелома 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Энди </a:t>
            </a:r>
            <a:r>
              <a:rPr lang="ru-RU" sz="1200" b="0" i="0" u="none" strike="noStrike" kern="1200" dirty="0" err="1" smtClean="0">
                <a:solidFill>
                  <a:srgbClr val="000000"/>
                </a:solidFill>
                <a:effectLst/>
                <a:latin typeface="Trebuchet MS"/>
              </a:rPr>
              <a:t>Гроув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Эмоциональный интеллект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err="1" smtClean="0">
                <a:solidFill>
                  <a:srgbClr val="000000"/>
                </a:solidFill>
                <a:effectLst/>
                <a:latin typeface="Trebuchet MS"/>
              </a:rPr>
              <a:t>Даниэл</a:t>
            </a: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 </a:t>
            </a:r>
            <a:r>
              <a:rPr lang="ru-RU" sz="1200" b="0" i="0" u="none" strike="noStrike" kern="1200" dirty="0" err="1" smtClean="0">
                <a:solidFill>
                  <a:srgbClr val="000000"/>
                </a:solidFill>
                <a:effectLst/>
                <a:latin typeface="Trebuchet MS"/>
              </a:rPr>
              <a:t>Гоулман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Идейные инновации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err="1" smtClean="0">
                <a:solidFill>
                  <a:srgbClr val="000000"/>
                </a:solidFill>
                <a:effectLst/>
                <a:latin typeface="Trebuchet MS"/>
              </a:rPr>
              <a:t>Джоэл</a:t>
            </a: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 </a:t>
            </a:r>
            <a:r>
              <a:rPr lang="ru-RU" sz="1200" b="0" i="0" u="none" strike="noStrike" kern="1200" dirty="0" err="1" smtClean="0">
                <a:solidFill>
                  <a:srgbClr val="000000"/>
                </a:solidFill>
                <a:effectLst/>
                <a:latin typeface="Trebuchet MS"/>
              </a:rPr>
              <a:t>Курцман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Самообучающиеся организации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Питер </a:t>
            </a:r>
            <a:r>
              <a:rPr lang="ru-RU" sz="1200" b="0" i="0" u="none" strike="noStrike" kern="1200" dirty="0" err="1" smtClean="0">
                <a:solidFill>
                  <a:srgbClr val="000000"/>
                </a:solidFill>
                <a:effectLst/>
                <a:latin typeface="Trebuchet MS"/>
              </a:rPr>
              <a:t>Сенге</a:t>
            </a: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 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Сбалансированная система показателей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err="1" smtClean="0">
                <a:solidFill>
                  <a:srgbClr val="000000"/>
                </a:solidFill>
                <a:effectLst/>
                <a:latin typeface="Trebuchet MS"/>
              </a:rPr>
              <a:t>Дейвид</a:t>
            </a: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 Нортон и Роберт Каплан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1" i="0" u="none" strike="noStrike" kern="1200" dirty="0" smtClean="0">
                <a:solidFill>
                  <a:srgbClr val="FFFFFF"/>
                </a:solidFill>
                <a:effectLst/>
                <a:latin typeface="Trebuchet MS"/>
              </a:rPr>
              <a:t>2000-е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err="1" smtClean="0">
                <a:solidFill>
                  <a:srgbClr val="000000"/>
                </a:solidFill>
                <a:effectLst/>
                <a:latin typeface="Trebuchet MS"/>
              </a:rPr>
              <a:t>Брендинг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American Marketing Association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Стратегическое развитие организации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/>
              </a:rPr>
              <a:t>Школы стратегий</a:t>
            </a:r>
            <a:endParaRPr lang="ru-RU" sz="1200" b="0" i="0" u="none" strike="noStrike" dirty="0" smtClean="0">
              <a:effectLst/>
              <a:latin typeface="Arial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816A37-191F-4E41-BB26-62DC6A7744AC}" type="slidenum">
              <a:rPr lang="ru-RU" smtClean="0"/>
              <a:pPr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098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F49C1-3DF0-4895-AAFC-D186D2B4A938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E9EC-A5AC-483F-8996-5B33BEDB49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699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F49C1-3DF0-4895-AAFC-D186D2B4A938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E9EC-A5AC-483F-8996-5B33BEDB49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965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F49C1-3DF0-4895-AAFC-D186D2B4A938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E9EC-A5AC-483F-8996-5B33BEDB49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676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F49C1-3DF0-4895-AAFC-D186D2B4A938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E9EC-A5AC-483F-8996-5B33BEDB49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428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F49C1-3DF0-4895-AAFC-D186D2B4A938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E9EC-A5AC-483F-8996-5B33BEDB49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0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F49C1-3DF0-4895-AAFC-D186D2B4A938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E9EC-A5AC-483F-8996-5B33BEDB49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3616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F49C1-3DF0-4895-AAFC-D186D2B4A938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E9EC-A5AC-483F-8996-5B33BEDB49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105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F49C1-3DF0-4895-AAFC-D186D2B4A938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E9EC-A5AC-483F-8996-5B33BEDB49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0326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F49C1-3DF0-4895-AAFC-D186D2B4A938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E9EC-A5AC-483F-8996-5B33BEDB49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1477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F49C1-3DF0-4895-AAFC-D186D2B4A938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E9EC-A5AC-483F-8996-5B33BEDB49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4935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F49C1-3DF0-4895-AAFC-D186D2B4A938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E9EC-A5AC-483F-8996-5B33BEDB49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116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F49C1-3DF0-4895-AAFC-D186D2B4A938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AE9EC-A5AC-483F-8996-5B33BEDB49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70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4245" y="1214754"/>
            <a:ext cx="6707088" cy="857250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b="1" dirty="0"/>
              <a:t>Казахский Национальный Университет им. аль-</a:t>
            </a:r>
            <a:r>
              <a:rPr lang="ru-RU" sz="3200" b="1" dirty="0" err="1"/>
              <a:t>Фараби</a:t>
            </a:r>
            <a:endParaRPr lang="ru-RU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195736" y="2192470"/>
            <a:ext cx="648072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Arial" panose="020B0604020202020204" pitchFamily="34" charset="0"/>
              </a:rPr>
              <a:t>Кафедра политологии и политических технологий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95736" y="3311188"/>
            <a:ext cx="66247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История и теория политического менеджмента</a:t>
            </a:r>
            <a:endParaRPr lang="ru-RU" sz="28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04872" y="4659385"/>
            <a:ext cx="40324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>
                <a:latin typeface="Arial" panose="020B0604020202020204" pitchFamily="34" charset="0"/>
              </a:rPr>
              <a:t>Абжаппарова</a:t>
            </a:r>
            <a:r>
              <a:rPr lang="ru-RU" sz="2400" b="1" dirty="0">
                <a:latin typeface="Arial" panose="020B0604020202020204" pitchFamily="34" charset="0"/>
              </a:rPr>
              <a:t> А.А.</a:t>
            </a:r>
          </a:p>
          <a:p>
            <a:r>
              <a:rPr lang="ru-RU" sz="2400" b="1" dirty="0">
                <a:latin typeface="Arial" panose="020B0604020202020204" pitchFamily="34" charset="0"/>
              </a:rPr>
              <a:t>Старший преподаватель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24993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05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Выгнутая вправо стрелка 7"/>
          <p:cNvSpPr/>
          <p:nvPr/>
        </p:nvSpPr>
        <p:spPr>
          <a:xfrm rot="20334980">
            <a:off x="5564973" y="-274669"/>
            <a:ext cx="2016224" cy="4698270"/>
          </a:xfrm>
          <a:prstGeom prst="curvedLef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5364088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Проектирование работы зависит от многих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факторов: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556792"/>
            <a:ext cx="5184576" cy="25853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какая квалификация требуется для выполнения работы,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какую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часть продукта изготовляет отдельный работник,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какой мере содержание работы воздействует на работника, требуется ли наличие обратной связи от конечного результата, должна ли работа предполагать развитие и обучение работника и т.п.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1043608" y="830997"/>
            <a:ext cx="3096344" cy="581779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187624" y="4509120"/>
            <a:ext cx="6840760" cy="13849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От проектирования работы зависит очень многое во внутренней жизни организации. </a:t>
            </a:r>
          </a:p>
        </p:txBody>
      </p:sp>
    </p:spTree>
    <p:extLst>
      <p:ext uri="{BB962C8B-B14F-4D97-AF65-F5344CB8AC3E}">
        <p14:creationId xmlns:p14="http://schemas.microsoft.com/office/powerpoint/2010/main" val="376900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Выгнутая вправо стрелка 7"/>
          <p:cNvSpPr/>
          <p:nvPr/>
        </p:nvSpPr>
        <p:spPr>
          <a:xfrm rot="2401958">
            <a:off x="5925776" y="3319914"/>
            <a:ext cx="1440160" cy="2808312"/>
          </a:xfrm>
          <a:prstGeom prst="curvedLef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8-конечная звезда 2"/>
          <p:cNvSpPr/>
          <p:nvPr/>
        </p:nvSpPr>
        <p:spPr>
          <a:xfrm>
            <a:off x="107504" y="116632"/>
            <a:ext cx="720080" cy="576064"/>
          </a:xfrm>
          <a:prstGeom prst="star8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116632"/>
            <a:ext cx="7056784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Следующим шагом в формировании структуры организации является </a:t>
            </a:r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выделение структурных подразделений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691680" y="1988840"/>
            <a:ext cx="5904656" cy="17543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Менеджмент должен определить организационные размеры структурных подразделений, их права и обязанности, систему взаимодействия и информационной связи с другими подразделениями. Он должен поставить задачи перед подразделениями и наделять их необходимыми ресурсами.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2987824" y="1316961"/>
            <a:ext cx="3456384" cy="527863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44016" y="4444663"/>
            <a:ext cx="5076056" cy="17543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Проблема любой структуры состоит в том, она создаёт барьеры между частями. Поэтому одной из важнейших задач менеджмента при построении структуры организации является поиск путей превращения барьеров в прозрачные границы.</a:t>
            </a:r>
          </a:p>
        </p:txBody>
      </p:sp>
    </p:spTree>
    <p:extLst>
      <p:ext uri="{BB962C8B-B14F-4D97-AF65-F5344CB8AC3E}">
        <p14:creationId xmlns:p14="http://schemas.microsoft.com/office/powerpoint/2010/main" val="287066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5868144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Внутриорганизационные процессы, формируемые и направляемые менеджментом, включают в себя три основных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подпроцесса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700808"/>
            <a:ext cx="4572000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координация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принятие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решения,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коммуникации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1763688" y="1015663"/>
            <a:ext cx="2376264" cy="469121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0" y="2996952"/>
            <a:ext cx="971600" cy="648072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3090155"/>
            <a:ext cx="26642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координация</a:t>
            </a:r>
            <a:endParaRPr lang="ru-RU" sz="2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9552" y="3789040"/>
            <a:ext cx="5544616" cy="17543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marL="285750" lvl="0" indent="-285750" algn="ctr">
              <a:buFont typeface="Wingdings" pitchFamily="2" charset="2"/>
              <a:buChar char="Ø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Непосредственное руководство действиями в виде распоряжений, приказов 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предложений;</a:t>
            </a:r>
          </a:p>
          <a:p>
            <a:pPr marL="285750" lvl="0" indent="-285750" algn="ctr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Опосредованная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координация действий, в частности, путём создания системы норм и правил, касающихся деятельности организации, постановка задач и т.п.</a:t>
            </a:r>
          </a:p>
        </p:txBody>
      </p:sp>
    </p:spTree>
    <p:extLst>
      <p:ext uri="{BB962C8B-B14F-4D97-AF65-F5344CB8AC3E}">
        <p14:creationId xmlns:p14="http://schemas.microsoft.com/office/powerpoint/2010/main" val="213471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трелка вправо 1"/>
          <p:cNvSpPr/>
          <p:nvPr/>
        </p:nvSpPr>
        <p:spPr>
          <a:xfrm>
            <a:off x="0" y="0"/>
            <a:ext cx="971600" cy="648072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648072"/>
            <a:ext cx="4572000" cy="17543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Существующие в организации способы и формы коммуникации оказывают большое влияние на культуру организации. Важной характеристикой коммуникаций является наличие ограничений на коммуникации.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93203"/>
            <a:ext cx="22972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коммуникации</a:t>
            </a:r>
          </a:p>
        </p:txBody>
      </p:sp>
      <p:sp>
        <p:nvSpPr>
          <p:cNvPr id="7" name="Стрелка вправо 6"/>
          <p:cNvSpPr/>
          <p:nvPr/>
        </p:nvSpPr>
        <p:spPr>
          <a:xfrm>
            <a:off x="2325896" y="2564904"/>
            <a:ext cx="971600" cy="648072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322292" y="2704274"/>
            <a:ext cx="18010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Технология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088610" y="3212976"/>
            <a:ext cx="5803870" cy="20313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включает в себя технические средства и способы их комбинирования и использования для получения конечного продукта, создаваемого организацией, является предметом самого пристального внимания со стороны менеджмента. Управление должно решать вопросы внедрения технологий и осуществления их наиболее эффективного использования. </a:t>
            </a:r>
          </a:p>
        </p:txBody>
      </p:sp>
    </p:spTree>
    <p:extLst>
      <p:ext uri="{BB962C8B-B14F-4D97-AF65-F5344CB8AC3E}">
        <p14:creationId xmlns:p14="http://schemas.microsoft.com/office/powerpoint/2010/main" val="54975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трелка вправо 4"/>
          <p:cNvSpPr/>
          <p:nvPr/>
        </p:nvSpPr>
        <p:spPr>
          <a:xfrm>
            <a:off x="9097" y="0"/>
            <a:ext cx="971600" cy="648072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764704"/>
            <a:ext cx="6192688" cy="20313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Кадры являются основой любой организации. Без людей нет организации. Организация живёт и функционирует только потому, что в ней есть люди. Люди в организации создают её продукт, они формируют культуру организации, её внутренний климат, от них зависит то, чем является организация, какое место она занимает в обществе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80697" y="139370"/>
            <a:ext cx="11247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Кадры</a:t>
            </a:r>
            <a:endParaRPr lang="ru-RU" sz="2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1835696" y="2996952"/>
            <a:ext cx="971600" cy="648072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793442" y="3133497"/>
            <a:ext cx="40553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Организационная культура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321496" y="3707706"/>
            <a:ext cx="6498976" cy="20313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Оказывает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сильное влияние, как на её внутреннюю жизнь, так и на её положение во внешней среде. Организационная культура складывается из устойчивых норм, представлений, принципов и верований относительно того, как данная организация должна и может реагировать на внешние воздействия, как следует вести себя в организации, каков смысл функционирования организации и т.п.</a:t>
            </a:r>
          </a:p>
        </p:txBody>
      </p:sp>
    </p:spTree>
    <p:extLst>
      <p:ext uri="{BB962C8B-B14F-4D97-AF65-F5344CB8AC3E}">
        <p14:creationId xmlns:p14="http://schemas.microsoft.com/office/powerpoint/2010/main" val="204457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6228184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Внутренняя жизнь организации состоит из большого количества различных действий,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подпроцессов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и процессов.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70530" y="1196752"/>
            <a:ext cx="565765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u="sng" dirty="0">
                <a:latin typeface="Times New Roman" pitchFamily="18" charset="0"/>
                <a:cs typeface="Times New Roman" pitchFamily="18" charset="0"/>
              </a:rPr>
              <a:t>Данными функциональными группами процессов  являются следующие: </a:t>
            </a:r>
          </a:p>
        </p:txBody>
      </p:sp>
      <p:sp>
        <p:nvSpPr>
          <p:cNvPr id="5" name="8-конечная звезда 4"/>
          <p:cNvSpPr/>
          <p:nvPr/>
        </p:nvSpPr>
        <p:spPr>
          <a:xfrm>
            <a:off x="107504" y="1196752"/>
            <a:ext cx="432048" cy="432048"/>
          </a:xfrm>
          <a:prstGeom prst="star8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28092" y="2060848"/>
            <a:ext cx="4896036" cy="17543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производство;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маркетинг;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финансы;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работа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кадрами;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эккаутинг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(учёта и анализ хозяйственной деятельности).</a:t>
            </a:r>
          </a:p>
        </p:txBody>
      </p:sp>
      <p:sp>
        <p:nvSpPr>
          <p:cNvPr id="7" name="8-конечная звезда 6"/>
          <p:cNvSpPr/>
          <p:nvPr/>
        </p:nvSpPr>
        <p:spPr>
          <a:xfrm>
            <a:off x="107504" y="4005064"/>
            <a:ext cx="432048" cy="432048"/>
          </a:xfrm>
          <a:prstGeom prst="star8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02269" y="4005064"/>
            <a:ext cx="77763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Управление производством предполагает, что соответствующие службы менеджмента осуществляют управление процессом получения и переработки сырья, материалов и полуфабрикатов, поступающих в организацию, в продукт, который организация предлагает внешней среде: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09761" y="5347327"/>
            <a:ext cx="7038083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управление разработкой и проектированием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продукта;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выбор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технологического процесса, расстановку кадров и техники по процессу с целью оптимизации затрат на изготовление и выбор методов изготовления продукта;</a:t>
            </a:r>
          </a:p>
        </p:txBody>
      </p:sp>
    </p:spTree>
    <p:extLst>
      <p:ext uri="{BB962C8B-B14F-4D97-AF65-F5344CB8AC3E}">
        <p14:creationId xmlns:p14="http://schemas.microsoft.com/office/powerpoint/2010/main" val="81276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74231" y="373865"/>
            <a:ext cx="7830616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управление запасами на складах, включающие в себя управление хранением закупленных товаров, полуфабрикатов собственного изготовления для внутреннего пользования и конечной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продукции;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контроль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качества.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475656" y="2060848"/>
            <a:ext cx="6336704" cy="923330"/>
          </a:xfrm>
          <a:prstGeom prst="rect">
            <a:avLst/>
          </a:prstGeom>
          <a:ln>
            <a:solidFill>
              <a:schemeClr val="tx1"/>
            </a:solidFill>
            <a:prstDash val="lgDash"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Ключевыми точками внимания менеджмента при управлении производством являются издержки и качество.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2843808" y="1574194"/>
            <a:ext cx="3384376" cy="342638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74230" y="3429000"/>
            <a:ext cx="783995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Управление персоналом связано с использованием возможностей работников для достижения целей организации. Кадровая работа включает в себя следующие элементы:</a:t>
            </a:r>
          </a:p>
        </p:txBody>
      </p:sp>
      <p:sp>
        <p:nvSpPr>
          <p:cNvPr id="7" name="8-конечная звезда 6"/>
          <p:cNvSpPr/>
          <p:nvPr/>
        </p:nvSpPr>
        <p:spPr>
          <a:xfrm>
            <a:off x="74146" y="3674641"/>
            <a:ext cx="432048" cy="432048"/>
          </a:xfrm>
          <a:prstGeom prst="star8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55576" y="4482986"/>
            <a:ext cx="5472608" cy="17543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подбор и расстановка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кадров;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обучение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 развитие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кадров;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компенсация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 выполненную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работу;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условий на рабочем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месте;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поддержание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отношений с профсоюзами и разрешение трудовых споров.</a:t>
            </a:r>
          </a:p>
        </p:txBody>
      </p:sp>
    </p:spTree>
    <p:extLst>
      <p:ext uri="{BB962C8B-B14F-4D97-AF65-F5344CB8AC3E}">
        <p14:creationId xmlns:p14="http://schemas.microsoft.com/office/powerpoint/2010/main" val="164240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2680"/>
            <a:ext cx="9144000" cy="17543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Управление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ЭККАУТИНГОМ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предполагает управление процессом обработки и анализа финансовой информации о работе организации с целью сравнения фактической деятельности организации с её возможностями, а также с деятельностью других организаций. Это позволяет организации вскрыть проблемы, на которые она должна обратить пристальное внимание, и выбрать лучшие пути осуществления её деятельности.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259632" y="2492896"/>
            <a:ext cx="6840760" cy="14773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Развитие управления организацией является частью общего поступательного движения общества. Развитие управления – это не разовые преобразования управления с целью достижения «наилучшего» (а потом и извечного) состояния управления, а непрекращающийся во времени процесс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2411760" y="1767006"/>
            <a:ext cx="4392488" cy="509866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384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Выгнутая влево стрелка 9"/>
          <p:cNvSpPr/>
          <p:nvPr/>
        </p:nvSpPr>
        <p:spPr>
          <a:xfrm rot="2453944">
            <a:off x="1853338" y="2816869"/>
            <a:ext cx="1584176" cy="2184340"/>
          </a:xfrm>
          <a:prstGeom prst="curved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Выгнутая вправо стрелка 7"/>
          <p:cNvSpPr/>
          <p:nvPr/>
        </p:nvSpPr>
        <p:spPr>
          <a:xfrm rot="18960883">
            <a:off x="6552220" y="1395067"/>
            <a:ext cx="1224136" cy="1728192"/>
          </a:xfrm>
          <a:prstGeom prst="curvedLef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2051720" y="0"/>
            <a:ext cx="5112568" cy="98072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Современные </a:t>
            </a:r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концепции и подходы к менеджменту</a:t>
            </a:r>
          </a:p>
        </p:txBody>
      </p:sp>
      <p:sp>
        <p:nvSpPr>
          <p:cNvPr id="4" name="Стрелка вправо 3"/>
          <p:cNvSpPr/>
          <p:nvPr/>
        </p:nvSpPr>
        <p:spPr>
          <a:xfrm>
            <a:off x="0" y="1124744"/>
            <a:ext cx="899592" cy="648072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67660" y="1217947"/>
            <a:ext cx="28899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Системный подход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49226" y="1772816"/>
            <a:ext cx="5594982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любая организация есть система, каждый из элементов которой, хотя и имеет свои ограниченные цели, но при этом теснейшим образом связан с другими элементами.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646717" y="3212976"/>
            <a:ext cx="5083491" cy="17543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 соответствии с этим управленческие действия не просто функционально вытекают друг из друга, на что делал акцент процессный подход, а все без исключения оказывают друг на друга как непосредственное, так и опосредованное воздействие.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39552" y="5157192"/>
            <a:ext cx="4572000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Изменения в одном из них неизбежно обусловливают изменения в остальных, а в конечном результате во всей организации.</a:t>
            </a:r>
          </a:p>
        </p:txBody>
      </p:sp>
    </p:spTree>
    <p:extLst>
      <p:ext uri="{BB962C8B-B14F-4D97-AF65-F5344CB8AC3E}">
        <p14:creationId xmlns:p14="http://schemas.microsoft.com/office/powerpoint/2010/main" val="336542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6409"/>
            <a:ext cx="9144000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Американский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исследователь Честер Бернард (1887—1961), занимавший в течение двух десятилетий пост президента «Нью-Йорк Белл телефон компании»</a:t>
            </a:r>
          </a:p>
        </p:txBody>
      </p:sp>
      <p:sp>
        <p:nvSpPr>
          <p:cNvPr id="3" name="Стрелка вниз 2"/>
          <p:cNvSpPr/>
          <p:nvPr/>
        </p:nvSpPr>
        <p:spPr>
          <a:xfrm>
            <a:off x="683568" y="629922"/>
            <a:ext cx="1872208" cy="350806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1124744"/>
            <a:ext cx="4572000" cy="13234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представитель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системного подхода, впервые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рассмотревший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предприятие как социальную систему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355976" y="2636912"/>
            <a:ext cx="4572000" cy="17543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Свои идеи он изложил в книгах «Функции администратора» (1938), «Организация и управление» (1948) и др., где на основе системного подхода анализировалась деятельность организации и управляющих.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5868144" y="606918"/>
            <a:ext cx="1872208" cy="1597945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103512" y="4941168"/>
            <a:ext cx="6580972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Организации Бернард определяет как системы сознательно координируемой деятельности двух или нескольких лиц и характеризует их,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 исключением государства и церкви, как частные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7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63688" y="2060848"/>
            <a:ext cx="66247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/>
              <a:t>История и теория политического менеджмента</a:t>
            </a:r>
            <a:endParaRPr lang="ru-RU" sz="32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5656" y="3624654"/>
            <a:ext cx="72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70C0"/>
                </a:solidFill>
                <a:latin typeface="Arial" panose="020B0604020202020204" pitchFamily="34" charset="0"/>
              </a:rPr>
              <a:t>Лекция 3</a:t>
            </a:r>
          </a:p>
          <a:p>
            <a:r>
              <a:rPr lang="ru-RU" sz="3200" b="1" dirty="0"/>
              <a:t>Современные тенденции развития менеджмента</a:t>
            </a:r>
            <a:endParaRPr lang="ru-RU" sz="32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24993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06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4440" y="0"/>
            <a:ext cx="6612663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 мысли Бернарда, организации могут быть формальными и неформальными. Каждая формальная организация включает в себя: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1519" y="1628800"/>
            <a:ext cx="6336703" cy="28623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а) систему функционирования;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 б) систему эффективных стимулов, побуждающих людей к вкладу в групповые действия;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в) систему власти (авторитета), которая склоняет членов группы соглашаться с решениями администрации;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г) систему логического принятия решений. Она иерархична (главный признак), объединяет индивидов, имеющих осознанную совместную цель готовых сотрудничать друг с другом, вносить вклад в общее дело, подчиняться единой власти.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2051720" y="923330"/>
            <a:ext cx="2808312" cy="561454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4859354"/>
            <a:ext cx="6768752" cy="17543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Руководитель формальной организации должен обеспечивать деятельность важнейших ее звеньев, поддерживать внутренние коммуникации, формулировать цели, находить оптимальное равновесие между противоборствующими силами и событиями, принимать на себя всю ответственность за действия подчиненных.</a:t>
            </a:r>
          </a:p>
        </p:txBody>
      </p:sp>
    </p:spTree>
    <p:extLst>
      <p:ext uri="{BB962C8B-B14F-4D97-AF65-F5344CB8AC3E}">
        <p14:creationId xmlns:p14="http://schemas.microsoft.com/office/powerpoint/2010/main" val="380279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Выгнутая влево стрелка 4"/>
          <p:cNvSpPr/>
          <p:nvPr/>
        </p:nvSpPr>
        <p:spPr>
          <a:xfrm rot="19821748">
            <a:off x="353018" y="551948"/>
            <a:ext cx="1224136" cy="2243192"/>
          </a:xfrm>
          <a:prstGeom prst="curved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745" y="0"/>
            <a:ext cx="4572000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Цель неформальной организации, по мнению Бернарда, состоит в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051720" y="1196752"/>
            <a:ext cx="6048672" cy="17543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распространении неофициальной информации;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оддержании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устойчивости формальной организации;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обеспечении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личной безопасности работников, самоуважения, независимости от формальной организации.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115616" y="3426446"/>
            <a:ext cx="6264696" cy="923330"/>
          </a:xfrm>
          <a:prstGeom prst="rect">
            <a:avLst/>
          </a:prstGeom>
          <a:ln>
            <a:solidFill>
              <a:schemeClr val="tx1"/>
            </a:solidFill>
            <a:prstDash val="lgDash"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Таким образом, формальная и неформальная организации воздействуют друг на друга, и неформальная делает формальную более жизнеспособной.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45245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Бернард выделил четыре типа общих стимулов:</a:t>
            </a:r>
          </a:p>
        </p:txBody>
      </p:sp>
      <p:sp>
        <p:nvSpPr>
          <p:cNvPr id="8" name="8-конечная звезда 7"/>
          <p:cNvSpPr/>
          <p:nvPr/>
        </p:nvSpPr>
        <p:spPr>
          <a:xfrm>
            <a:off x="14745" y="4524535"/>
            <a:ext cx="452799" cy="323165"/>
          </a:xfrm>
          <a:prstGeom prst="star8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5347327"/>
            <a:ext cx="6120680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привлекательность работ; условия труда;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возможность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ощутить личное участие;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возможность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общения с другими и получения поддержки. </a:t>
            </a:r>
          </a:p>
        </p:txBody>
      </p:sp>
    </p:spTree>
    <p:extLst>
      <p:ext uri="{BB962C8B-B14F-4D97-AF65-F5344CB8AC3E}">
        <p14:creationId xmlns:p14="http://schemas.microsoft.com/office/powerpoint/2010/main" val="86443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14773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Другим представителем системного подхода можно считать крупного современного теоретика в области управления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ЛИТЕРА ДРУКЕРА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род. в 1909 г.).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Друкер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в определенной степени продолжил линию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А.Файоля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по созданию целостной концепции управления и определению роли профессионального менеджера в организации.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628800"/>
            <a:ext cx="5400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Друкер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определяет менеджмент как искусство управления бизнесом и акцентирует внимание на творческой созидательной стороне деятельности менеджера, как движущей силы всего предприятия. По его мнению, менеджер решает две задачи:</a:t>
            </a:r>
          </a:p>
        </p:txBody>
      </p:sp>
      <p:sp>
        <p:nvSpPr>
          <p:cNvPr id="5" name="8-конечная звезда 4"/>
          <p:cNvSpPr/>
          <p:nvPr/>
        </p:nvSpPr>
        <p:spPr>
          <a:xfrm>
            <a:off x="107504" y="1700808"/>
            <a:ext cx="360040" cy="360040"/>
          </a:xfrm>
          <a:prstGeom prst="star8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3501008"/>
            <a:ext cx="5544616" cy="23083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первая состоит в том, что он создает из имеющихся ресурсов подлинное целое, производственное единство, и в этом отношении он подобен дирижеру оркестра;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но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дирижер имеет перед собой партитуру, написанную композитором, менеджер же одновременно является и композитором и дирижером.</a:t>
            </a:r>
          </a:p>
        </p:txBody>
      </p:sp>
    </p:spTree>
    <p:extLst>
      <p:ext uri="{BB962C8B-B14F-4D97-AF65-F5344CB8AC3E}">
        <p14:creationId xmlns:p14="http://schemas.microsoft.com/office/powerpoint/2010/main" val="96207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6270"/>
            <a:ext cx="6084168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sz="2000" b="1" u="sng" dirty="0">
                <a:latin typeface="Times New Roman" pitchFamily="18" charset="0"/>
                <a:cs typeface="Times New Roman" pitchFamily="18" charset="0"/>
              </a:rPr>
              <a:t>К общим функциям менеджеров на предприятии </a:t>
            </a:r>
            <a:r>
              <a:rPr lang="ru-RU" sz="2000" b="1" u="sng" dirty="0" err="1">
                <a:latin typeface="Times New Roman" pitchFamily="18" charset="0"/>
                <a:cs typeface="Times New Roman" pitchFamily="18" charset="0"/>
              </a:rPr>
              <a:t>Друкер</a:t>
            </a:r>
            <a:r>
              <a:rPr lang="ru-RU" sz="2000" b="1" u="sng" dirty="0">
                <a:latin typeface="Times New Roman" pitchFamily="18" charset="0"/>
                <a:cs typeface="Times New Roman" pitchFamily="18" charset="0"/>
              </a:rPr>
              <a:t> отнес: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166843"/>
            <a:ext cx="6192688" cy="34163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организацию и распределение работы, создание необходимой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оргструктуры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определение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целей и средств их достижения, постановку конкретных задач перед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людьми;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коллектива из лиц, ответственных за различную работу, достижение необходимой согласованности их деятельности, обеспечение побудительных мотивов работы, использование для этого всех имеющихся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средств;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анализ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деятельности организации, нормирование, оценка всех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работников;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подбора и найма персонала.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1619672" y="691616"/>
            <a:ext cx="2736304" cy="289112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4804722"/>
            <a:ext cx="6696744" cy="1754326"/>
          </a:xfrm>
          <a:prstGeom prst="rect">
            <a:avLst/>
          </a:prstGeom>
          <a:ln>
            <a:solidFill>
              <a:schemeClr val="tx1"/>
            </a:solidFill>
            <a:prstDash val="lgDash"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Столь высокая оценка роли менеджера не помешала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Друкеру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выдвинуть идею самоуправления трудового коллектива, в соответствии с которой рабочие и служащие должны избирать специальный орган, занимающийся решением социальных проблем, что, по его мнению повышает их ответственность за дела фирмы. </a:t>
            </a:r>
          </a:p>
        </p:txBody>
      </p:sp>
    </p:spTree>
    <p:extLst>
      <p:ext uri="{BB962C8B-B14F-4D97-AF65-F5344CB8AC3E}">
        <p14:creationId xmlns:p14="http://schemas.microsoft.com/office/powerpoint/2010/main" val="242168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Американский исследователь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Д. ФОРРЕСТЕР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разработал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формальную модель организационной системы промышленного предприятия. В этой модели присутствует шесть основных параметров и шесть взаимосвязанных потоков сырья, заказов, денежных средств, оборудования, рабочей силы, информации.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844824"/>
            <a:ext cx="4572000" cy="39703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Сложность управления этой системой, по мнению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Форрестера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состоит в том, что под влиянием психологических факторов будущий результат может оказаться прямо противоположным первоначальным наметкам. Это толкает менеджеров на достижение хороших результатов в ближайшем будущем, поскольку постановка краткосрочных целей легче из-за его обозримости. Но управление сложными системами, исходя лишь из краткосрочных целей, неизбежно ведет к тому, что их деятельность в перспективе все более будет ухудшаться.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1259632" y="1200329"/>
            <a:ext cx="2664296" cy="500479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53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 1980-е гг. одной из наиболее популярных теорий в рамках системного подхода стала концепция «7-S», разработанная Э.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Атосом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Р. Паскалем, Т.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Питерсом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и Р.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Уотерменом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052736"/>
            <a:ext cx="58326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«7-S» — это семь взаимосвязанных переменных, названия которых в английском языке начинаются с буквы «S»:</a:t>
            </a:r>
            <a:r>
              <a:rPr lang="ru-RU" dirty="0"/>
              <a:t> </a:t>
            </a:r>
          </a:p>
        </p:txBody>
      </p:sp>
      <p:sp>
        <p:nvSpPr>
          <p:cNvPr id="5" name="8-конечная звезда 4"/>
          <p:cNvSpPr/>
          <p:nvPr/>
        </p:nvSpPr>
        <p:spPr>
          <a:xfrm>
            <a:off x="107504" y="1052736"/>
            <a:ext cx="504056" cy="504056"/>
          </a:xfrm>
          <a:prstGeom prst="star8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95325" y="1978327"/>
            <a:ext cx="5272817" cy="17543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«стратегия»,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структура»,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система управления»,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персонал»,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квалификация сотрудников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»,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«организационные ценности».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241884" y="4005064"/>
            <a:ext cx="6426460" cy="1631216"/>
          </a:xfrm>
          <a:prstGeom prst="rect">
            <a:avLst/>
          </a:prstGeom>
          <a:ln>
            <a:solidFill>
              <a:schemeClr val="tx1"/>
            </a:solidFill>
            <a:prstDash val="lgDash"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Изменения в одной переменной через систему связей оказывают влияние на состояние остальных, поэтому поддержание баланса и гармонии между ними составляет главную задачу современного менеджмента.</a:t>
            </a:r>
          </a:p>
        </p:txBody>
      </p:sp>
    </p:spTree>
    <p:extLst>
      <p:ext uri="{BB962C8B-B14F-4D97-AF65-F5344CB8AC3E}">
        <p14:creationId xmlns:p14="http://schemas.microsoft.com/office/powerpoint/2010/main" val="199204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7671" y="0"/>
            <a:ext cx="9151672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Ситуационный подход составил одну из основ активно разрабатываемой в настоящее время концепции стратегического управления, одним из основоположников которой является крупный американский специалист в области менеджмента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ИГОРЬ АНСОФФ.</a:t>
            </a:r>
            <a:endParaRPr lang="ru-RU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281469"/>
            <a:ext cx="4572000" cy="50167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Суть ситуационного подхода состоит в том, что одни и те же функции управления по-разному реализуются в конкретных ситуациях, поэтому задача менеджмента состоит в том, чтобы на основе всестороннего анализа формирующих эти ситуации факторов подобрать подходящие приемы и методы решения возникающих проблем с учетом их достоинств, недостатков, последствий и реальных возможностей применения, чтобы достичь или наименьших отрицательных результатов, или наибольшего положительного эффекта. </a:t>
            </a:r>
          </a:p>
        </p:txBody>
      </p:sp>
    </p:spTree>
    <p:extLst>
      <p:ext uri="{BB962C8B-B14F-4D97-AF65-F5344CB8AC3E}">
        <p14:creationId xmlns:p14="http://schemas.microsoft.com/office/powerpoint/2010/main" val="150629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1475656" y="33148"/>
            <a:ext cx="6192688" cy="93610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Современные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тенденции развития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менеджмента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1412776"/>
            <a:ext cx="7200800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 настоящее время можно выделить следующие тенденции развития современного менеджмента: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3923928" y="969252"/>
            <a:ext cx="1584176" cy="299508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331640" y="2348880"/>
            <a:ext cx="6552728" cy="28623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бурное развитие получает культура организации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стратегическое управление и стратегическое планирование находят свое применение во все более широком спектре специальных приложений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методы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 технологии современного менеджмента, отработанные в коммерческих организациях, распространяются на некоммерческие сферы, включая государственный сектор;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формируются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 развиваются новые специальные виды менеджмента.</a:t>
            </a:r>
          </a:p>
        </p:txBody>
      </p:sp>
    </p:spTree>
    <p:extLst>
      <p:ext uri="{BB962C8B-B14F-4D97-AF65-F5344CB8AC3E}">
        <p14:creationId xmlns:p14="http://schemas.microsoft.com/office/powerpoint/2010/main" val="68676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КУЛЬТУРА ОРГАНИЗАЦИИ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сложный феномен. В нее входят нормы, принципы, правила, ценности, идеалы, язык, жаргон, история организации, легенды, образы, символы, метафоры, церемонии, ритуалы, формы наград и поощрений, размещение, здание, окружение.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842656"/>
            <a:ext cx="4572000" cy="37856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Методы формирования позитивной культуры организации, как правило, носят неформализованный характер, однако, несмотря на это, имеются многочисленные примеры мощного и целенаправленного изменения культуры организаций многих организаций. Современный период развития практики и теории менеджмента все чаще называют "культурной революцией" в менеджменте.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1403648" y="1200329"/>
            <a:ext cx="2592288" cy="500479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50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113167"/>
              </p:ext>
            </p:extLst>
          </p:nvPr>
        </p:nvGraphicFramePr>
        <p:xfrm>
          <a:off x="-36511" y="1124744"/>
          <a:ext cx="9153159" cy="5472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92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42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6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465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Годы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концепций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Авторы</a:t>
                      </a:r>
                      <a:endParaRPr lang="ru-RU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663"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1950-е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Лидерство, основанное на действии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Джон Эдер</a:t>
                      </a:r>
                      <a:endParaRPr lang="ru-RU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13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Теории «</a:t>
                      </a:r>
                      <a:r>
                        <a:rPr lang="en-US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XY</a:t>
                      </a: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 и «</a:t>
                      </a:r>
                      <a:r>
                        <a:rPr lang="en-US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</a:t>
                      </a: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Дуглас </a:t>
                      </a:r>
                      <a:r>
                        <a:rPr lang="ru-RU" sz="16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Макгрегор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 Уильям </a:t>
                      </a:r>
                      <a:r>
                        <a:rPr lang="ru-RU" sz="16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Оучи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663">
                <a:tc rowSpan="4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1960-е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Аутсорсинг</a:t>
                      </a:r>
                      <a:endParaRPr lang="ru-RU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Росс Перо</a:t>
                      </a:r>
                      <a:endParaRPr lang="ru-RU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13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Управленческая решётка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Роберт Р. Блей и Джейн Моутон</a:t>
                      </a:r>
                      <a:endParaRPr lang="ru-RU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06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Модель «4Р»</a:t>
                      </a:r>
                      <a:endParaRPr lang="ru-RU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Филипп Котлер</a:t>
                      </a:r>
                      <a:endParaRPr lang="ru-RU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06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Управленческие команды</a:t>
                      </a:r>
                      <a:endParaRPr lang="ru-RU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Мередит Белбин</a:t>
                      </a:r>
                      <a:endParaRPr lang="ru-RU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0663">
                <a:tc row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1970-е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Адхократия</a:t>
                      </a:r>
                      <a:endParaRPr lang="ru-RU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Элвин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Тоффлер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413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Сценарное планирование</a:t>
                      </a:r>
                      <a:endParaRPr lang="ru-RU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Герман Кан и </a:t>
                      </a:r>
                      <a:r>
                        <a:rPr lang="ru-RU" sz="16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Кеесван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дер </a:t>
                      </a:r>
                      <a:r>
                        <a:rPr lang="ru-RU" sz="16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Хейден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06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Ментальные карты</a:t>
                      </a:r>
                      <a:endParaRPr lang="ru-RU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Тони </a:t>
                      </a:r>
                      <a:r>
                        <a:rPr lang="ru-RU" sz="16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Бузан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99592" y="188640"/>
            <a:ext cx="74888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Развитие концептуальных моделей в 1950-2010 </a:t>
            </a:r>
            <a:r>
              <a:rPr lang="ru-RU" sz="2400" b="1" u="sng" dirty="0" err="1">
                <a:latin typeface="Times New Roman" pitchFamily="18" charset="0"/>
                <a:cs typeface="Times New Roman" pitchFamily="18" charset="0"/>
              </a:rPr>
              <a:t>г.г</a:t>
            </a:r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3259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План лекции</a:t>
            </a:r>
            <a:r>
              <a:rPr lang="" sz="2400" b="1" dirty="0">
                <a:latin typeface="Arial" pitchFamily="34" charset="0"/>
                <a:cs typeface="Arial" pitchFamily="34" charset="0"/>
              </a:rPr>
              <a:t>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3728" y="2057401"/>
            <a:ext cx="6563072" cy="339447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Методология и организация менеджмента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Позиция управления внутри организации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Современные концепции и подходы к менеджменту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24993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92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2714473"/>
              </p:ext>
            </p:extLst>
          </p:nvPr>
        </p:nvGraphicFramePr>
        <p:xfrm>
          <a:off x="13855" y="-17156"/>
          <a:ext cx="9130144" cy="68751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83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83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3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0577">
                <a:tc rowSpan="10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1980-е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Пять сил конкуренции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Майкл Портер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5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Генерические стратегии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Майкл Портер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64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Модель «7</a:t>
                      </a:r>
                      <a:r>
                        <a:rPr lang="en-US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Том Питерс и Роберт Уоттерман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05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TQM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У. Эдвардс Деминг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05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Тощее производство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Таичи Оно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05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Кайдзен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Масааки Имаи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05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Точно-в-срок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Таичи Оно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05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Транснациональные корпорации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Чарлз Хенди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05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Бенчмаркинг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Xerox Corparation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05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Интеллектуальный капитал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Томас Э. Стюарт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96481">
                <a:tc rowSpan="10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1990-е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Ключевые компетенции 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Гарри Хамел и Коимбатор Кришнарао Прахалад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05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Даунсайдинг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Стивен Роуч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964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Реинжиринг</a:t>
                      </a: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бизнес-процессор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Джеймс Чампи и Майкл Хаммер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05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Интеллектуальный капитал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Томас Э. Стюарт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05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Виртуальная организация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Джоэл Курцман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05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Стратегическая точка перелома 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Энди Гроув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05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Эмоциональный интеллект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Даниэл Гоулман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05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Идейные инновации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Джоэл Курцман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805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Самообучающиеся организации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Питер </a:t>
                      </a:r>
                      <a:r>
                        <a:rPr lang="ru-RU" sz="12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Сенге</a:t>
                      </a: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5964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Сбалансированная система показателей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Дейвид</a:t>
                      </a: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Нортон и Роберт Каплан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8" marR="36198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842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137584"/>
              </p:ext>
            </p:extLst>
          </p:nvPr>
        </p:nvGraphicFramePr>
        <p:xfrm>
          <a:off x="0" y="26609"/>
          <a:ext cx="9144001" cy="1463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88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88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6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0655"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2000-е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332" marR="5133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Брендинг</a:t>
                      </a:r>
                      <a:endParaRPr lang="ru-RU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332" marR="5133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American Marketing Association</a:t>
                      </a:r>
                      <a:endParaRPr lang="ru-RU" sz="16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332" marR="5133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3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Стратегическое развитие организации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332" marR="5133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Школы стратегий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332" marR="5133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Стрелка вправо 3"/>
          <p:cNvSpPr/>
          <p:nvPr/>
        </p:nvSpPr>
        <p:spPr>
          <a:xfrm>
            <a:off x="0" y="1556792"/>
            <a:ext cx="611560" cy="576064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39447" y="1613991"/>
            <a:ext cx="17374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Лидерство.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65312" y="2276872"/>
            <a:ext cx="6570984" cy="20313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Менеджменту пришёл конец, - писал около 60 лет назад Джон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Эдер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британский военный эксперт. Лидерство (англ.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Leader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) - управленческие взаимоотношения между руководителем и последователями, основанные на эффективном для данной ситуации сочетании различных источников власти и направленные на побуждение людей к достижению общих целей.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101227" y="5070328"/>
            <a:ext cx="6480720" cy="14773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Выделяют формальное и неформальное лидерство. В первом случае влияние на подчиненных оказывается с позиций занимаемой должности. Процесс влияния на людей через личные способности, умения и другие ресурсы получил название неформального лидерства.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3059832" y="4308197"/>
            <a:ext cx="2592288" cy="488955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81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5385"/>
            <a:ext cx="9144000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 целом лидерство руководителя признается последователями тогда, когда он уже доказал свою компетентность и ценность для отдельных сотрудников, групп и организации в целом. Наиболее характерными чертами эффективного лидера являются: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772816"/>
            <a:ext cx="4572000" cy="13234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видение ситуации в целом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способность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 коммуникациям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доверие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сотрудников;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гибкость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при принятии решений.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1187624" y="1194944"/>
            <a:ext cx="2592288" cy="361848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424220" y="3717032"/>
            <a:ext cx="6480720" cy="1446550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Лидер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является доминирующим лицом любого общества, организованной группы, организации. Лидера отличают ряд качеств, характеризующих этот тип людей.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2699792" y="3096255"/>
            <a:ext cx="2123728" cy="476761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98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-16362"/>
            <a:ext cx="9144000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Любое предприятие, учреждение может рассматриваться в двух планах: как формальная и неформальная организация.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980728"/>
            <a:ext cx="4572000" cy="20313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Отношения первого типа — должностные, функциональные; отношения второго типа — психологические, эмоциональные. Так вот, руководство, менеджмент — феномен, имеющий место в системе формальных отношений,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779912" y="3212976"/>
            <a:ext cx="5148064" cy="20313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лидерство — феномен, порожденный системой неформальных отношений.</a:t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Причем роль менеджера заранее определена «на табло» социальной организации, оговорен круг функций реализующего ее лица. Роль лидера возникает стихийно, в штатном расписании учреждения, предприятия ее нет</a:t>
            </a:r>
          </a:p>
        </p:txBody>
      </p:sp>
      <p:sp>
        <p:nvSpPr>
          <p:cNvPr id="6" name="Выгнутая вправо стрелка 5"/>
          <p:cNvSpPr/>
          <p:nvPr/>
        </p:nvSpPr>
        <p:spPr>
          <a:xfrm rot="19283177">
            <a:off x="5460001" y="875927"/>
            <a:ext cx="1296144" cy="1944216"/>
          </a:xfrm>
          <a:prstGeom prst="curvedLef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5637147"/>
            <a:ext cx="7884368" cy="1200329"/>
          </a:xfrm>
          <a:prstGeom prst="rect">
            <a:avLst/>
          </a:prstGeom>
          <a:ln>
            <a:solidFill>
              <a:schemeClr val="tx1"/>
            </a:solidFill>
            <a:prstDash val="dashDot"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Отличие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понятие лидера от менеджера достаточно велико. Менеджер, как правило, всегда лидер. Лидер же не обязан быть менеджером. Лидерство встречается как в формальных отношениях, так и не в формальных, чего нельзя сказать о менеджменте.</a:t>
            </a:r>
          </a:p>
        </p:txBody>
      </p:sp>
    </p:spTree>
    <p:extLst>
      <p:ext uri="{BB962C8B-B14F-4D97-AF65-F5344CB8AC3E}">
        <p14:creationId xmlns:p14="http://schemas.microsoft.com/office/powerpoint/2010/main" val="55377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3409395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Теории «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» и «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».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620688"/>
            <a:ext cx="8568952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теориями «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» и «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» прославился Дуглас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Макгрегор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(1906-1964). Первая из них представляет собой традиционную идею «кнута и пряника», основывающуюся на предпосылке «посредственности масс».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92382" y="1876182"/>
            <a:ext cx="72360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Теорию «</a:t>
            </a: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», по мнению </a:t>
            </a:r>
            <a:r>
              <a:rPr lang="ru-RU" b="1" u="sng" dirty="0" err="1">
                <a:latin typeface="Times New Roman" pitchFamily="18" charset="0"/>
                <a:cs typeface="Times New Roman" pitchFamily="18" charset="0"/>
              </a:rPr>
              <a:t>Макгрегора</a:t>
            </a: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, можно свести к следующему:</a:t>
            </a:r>
          </a:p>
        </p:txBody>
      </p:sp>
      <p:sp>
        <p:nvSpPr>
          <p:cNvPr id="6" name="Стрелка вправо 5"/>
          <p:cNvSpPr/>
          <p:nvPr/>
        </p:nvSpPr>
        <p:spPr>
          <a:xfrm>
            <a:off x="0" y="1772816"/>
            <a:ext cx="827584" cy="576064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827584" y="2384136"/>
            <a:ext cx="6840760" cy="2308324"/>
          </a:xfrm>
          <a:prstGeom prst="rect">
            <a:avLst/>
          </a:prstGeom>
          <a:ln>
            <a:solidFill>
              <a:schemeClr val="tx1"/>
            </a:solidFill>
            <a:prstDash val="lgDash"/>
          </a:ln>
        </p:spPr>
        <p:txBody>
          <a:bodyPr wrap="square">
            <a:spAutoFit/>
          </a:bodyPr>
          <a:lstStyle/>
          <a:p>
            <a:pPr marL="285750" lvl="0" indent="-285750" algn="ctr">
              <a:buFont typeface="Wingdings" pitchFamily="2" charset="2"/>
              <a:buChar char="Ø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среднему человеку присуще отвращение к работе и стремление по возможности отлынивать от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неё;</a:t>
            </a:r>
          </a:p>
          <a:p>
            <a:pPr marL="285750" lvl="0" indent="-285750" algn="ctr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чтобы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заставить людей прикладывать адекватные усилия в интересах организации, их необходимо принуждать, контролировать, направлять и угрожать им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наказанием;</a:t>
            </a:r>
          </a:p>
          <a:p>
            <a:pPr marL="285750" lvl="0" indent="-285750" algn="ctr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правило, люди предпочитают получать приказы, избегать ответственности, они нечестолюбивы и прежде всего, хотят безопасности.</a:t>
            </a:r>
          </a:p>
        </p:txBody>
      </p:sp>
    </p:spTree>
    <p:extLst>
      <p:ext uri="{BB962C8B-B14F-4D97-AF65-F5344CB8AC3E}">
        <p14:creationId xmlns:p14="http://schemas.microsoft.com/office/powerpoint/2010/main" val="412216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6639"/>
            <a:ext cx="9144000" cy="14773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Другую крайность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Макгрегор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назвал теорией «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», базирующуюся на предпосылке, согласно которой люди хотят трудиться, и им нужна работа. В этом случае организация должна взращивать в сотрудниках преданность её целям, высвобождать их энергию и направлять её на решение организационных задач. Суть теории «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» заключается в следующем: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51666" y="1598675"/>
            <a:ext cx="55604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Суть теории «</a:t>
            </a: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» заключается в следующем:</a:t>
            </a:r>
          </a:p>
        </p:txBody>
      </p:sp>
      <p:sp>
        <p:nvSpPr>
          <p:cNvPr id="5" name="8-конечная звезда 4"/>
          <p:cNvSpPr/>
          <p:nvPr/>
        </p:nvSpPr>
        <p:spPr>
          <a:xfrm>
            <a:off x="0" y="1628800"/>
            <a:ext cx="467544" cy="360040"/>
          </a:xfrm>
          <a:prstGeom prst="star8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88476" y="2132856"/>
            <a:ext cx="7974632" cy="36933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затраты физических и интеллектуальных усилий в работе не менее естественны, чем отдых и развлечения; среднему человеку нравится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работать;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контроль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извне и угроза наказания не являются единственным средством поощрения усилий в интересах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компании;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преданность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общим целям непосредственно связана с наградой за усилия, затраченные на их достижение, причём особенно ценно моральное удовлетворение: оно может стать прямым результатом усилий, направленных на решение организационных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задач;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соответствующих условиях средний человек не только принимает возлагаемую на него ответственность, но и стремится к этому;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людям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свойственна высокая степень воображения, смекалки и творческой активности при решении организационных проблем. </a:t>
            </a:r>
          </a:p>
        </p:txBody>
      </p:sp>
    </p:spTree>
    <p:extLst>
      <p:ext uri="{BB962C8B-B14F-4D97-AF65-F5344CB8AC3E}">
        <p14:creationId xmlns:p14="http://schemas.microsoft.com/office/powerpoint/2010/main" val="208160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6501"/>
            <a:ext cx="9144000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Самое распространённое возражение против теории «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» и «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» состоит в том, что они взаимоисключающие. В ответ на это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Макгрегор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разработал основы теории «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», в которой синтезировались организационные и личностные императивы.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268760"/>
            <a:ext cx="7776864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Концепция теории «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» была впоследствии развита Уильямом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Оучи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Он проанализировал рабочие методы японцев, найдя таким образом плодородную почву для многих идей, включённых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Макгрегором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в теорию «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»: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2915816" y="906829"/>
            <a:ext cx="3312368" cy="361931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547664" y="2996952"/>
            <a:ext cx="6048672" cy="28623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пожизненный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наём;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забота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 сотрудниках, в том числе и об их общественной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жизни;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неформальный контроль;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принятие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решений на основе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консенсуса: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неторопливое продвижение;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Эффективная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система передачи информации сверху вниз и наоборот при помощи менеджеров среднего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звена;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Преданность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фирме и значение качества.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2555776" y="2469089"/>
            <a:ext cx="4176464" cy="527863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38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49644" y="89674"/>
            <a:ext cx="23542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Аутсорсинг</a:t>
            </a:r>
          </a:p>
        </p:txBody>
      </p:sp>
      <p:sp>
        <p:nvSpPr>
          <p:cNvPr id="4" name="Стрелка вправо 3"/>
          <p:cNvSpPr/>
          <p:nvPr/>
        </p:nvSpPr>
        <p:spPr>
          <a:xfrm>
            <a:off x="0" y="0"/>
            <a:ext cx="827584" cy="548680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551339"/>
            <a:ext cx="8136904" cy="17543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Американский предприниматель Росс Перо в 60-е г. 20 в. заложил основы индустрии аутсорсинга, предполагающей, что некоторые задачи, ранее решавшиеся организацией самостоятельно, поручаются тому субъекту рынка, который это делает эффективнее, чем сама организация. В этом случае в организации остаются только ключевые виды деятельности, а несовершенные передаются на сторону.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81619" y="2582570"/>
            <a:ext cx="4125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«Управленческая решётка» </a:t>
            </a:r>
          </a:p>
        </p:txBody>
      </p:sp>
      <p:sp>
        <p:nvSpPr>
          <p:cNvPr id="7" name="Стрелка вправо 6"/>
          <p:cNvSpPr/>
          <p:nvPr/>
        </p:nvSpPr>
        <p:spPr>
          <a:xfrm>
            <a:off x="-29553" y="2492896"/>
            <a:ext cx="827584" cy="548680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39566" y="3151355"/>
            <a:ext cx="3574359" cy="2031325"/>
          </a:xfrm>
          <a:prstGeom prst="rect">
            <a:avLst/>
          </a:prstGeom>
          <a:ln>
            <a:solidFill>
              <a:schemeClr val="tx1"/>
            </a:solidFill>
            <a:prstDash val="dashDot"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предложена Робертом Р. Блейком и Джейн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Моутон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которые попытались представить взаимодействие людей и организацию руководства в виде цифр и графиков.</a:t>
            </a:r>
          </a:p>
        </p:txBody>
      </p:sp>
      <p:pic>
        <p:nvPicPr>
          <p:cNvPr id="9" name="Рисунок 8" descr="http://www.makeself.ru/a_govori/psih_del_obsh/pict/image149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017862"/>
            <a:ext cx="4932040" cy="3219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8813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8320"/>
            <a:ext cx="3627916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>
            <a:spAutoFit/>
          </a:bodyPr>
          <a:lstStyle/>
          <a:p>
            <a:pPr algn="ctr"/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Характеристики стилей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813978"/>
              </p:ext>
            </p:extLst>
          </p:nvPr>
        </p:nvGraphicFramePr>
        <p:xfrm>
          <a:off x="-19146" y="479986"/>
          <a:ext cx="9143999" cy="61893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852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27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97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2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772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Координаты точек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23" marR="539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Наименование стиля управления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23" marR="539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Содержание характеристики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23" marR="539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Примечание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23" marR="5392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13742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1; 1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23" marR="539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Попустительский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23" marR="53923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2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b="1">
                          <a:effectLst/>
                        </a:rPr>
                        <a:t>Минимальный уровень усилий  заботы о деле;</a:t>
                      </a:r>
                    </a:p>
                    <a:p>
                      <a:pPr marL="342900" lvl="0" indent="-342900">
                        <a:lnSpc>
                          <a:spcPts val="12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b="1">
                          <a:effectLst/>
                        </a:rPr>
                        <a:t>Минимальная степень заботы о людях и контактов с ними;</a:t>
                      </a:r>
                    </a:p>
                    <a:p>
                      <a:pPr marL="342900" lvl="0" indent="-342900">
                        <a:lnSpc>
                          <a:spcPts val="12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b="1">
                          <a:effectLst/>
                        </a:rPr>
                        <a:t>Избегает конфликтов любой ценой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23" marR="539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Приемлемое место работы: предприятие с высокими технологиями и специализированные производства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23" marR="53923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791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1; 9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23" marR="539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Либеральный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23" marR="53923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2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b="1" dirty="0">
                          <a:effectLst/>
                        </a:rPr>
                        <a:t>Вдумчивое и внимательное отношение к нуждам работников;</a:t>
                      </a:r>
                    </a:p>
                    <a:p>
                      <a:pPr marL="342900" lvl="0" indent="-342900">
                        <a:lnSpc>
                          <a:spcPts val="12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b="1" dirty="0">
                          <a:effectLst/>
                        </a:rPr>
                        <a:t>Способствует созданию дружеской атмосферы;</a:t>
                      </a:r>
                    </a:p>
                    <a:p>
                      <a:pPr marL="342900" lvl="0" indent="-342900">
                        <a:lnSpc>
                          <a:spcPts val="12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b="1" dirty="0">
                          <a:effectLst/>
                        </a:rPr>
                        <a:t>Обеспечивает совместную постановку задач и совместное принятие решений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23" marR="53923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2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b="1" dirty="0">
                          <a:effectLst/>
                        </a:rPr>
                        <a:t>Кратковременно эффективен в хорошо организованных и дисциплинированных коллективах;</a:t>
                      </a:r>
                    </a:p>
                    <a:p>
                      <a:pPr marL="342900" lvl="0" indent="-342900">
                        <a:lnSpc>
                          <a:spcPts val="12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b="1" dirty="0">
                          <a:effectLst/>
                        </a:rPr>
                        <a:t>в долгосрочном плане способен вызвать недоверие к себе неуверенность в нём как в менеджере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23" marR="53923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303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5170974"/>
              </p:ext>
            </p:extLst>
          </p:nvPr>
        </p:nvGraphicFramePr>
        <p:xfrm>
          <a:off x="0" y="44623"/>
          <a:ext cx="9144000" cy="67687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85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2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2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2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41338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9; 9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14" marR="319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Демократический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14" marR="31914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2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b="1">
                          <a:effectLst/>
                        </a:rPr>
                        <a:t>Высокая преданность сотрудникам;</a:t>
                      </a:r>
                    </a:p>
                    <a:p>
                      <a:pPr marL="342900" lvl="0" indent="-342900">
                        <a:lnSpc>
                          <a:spcPts val="12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b="1">
                          <a:effectLst/>
                        </a:rPr>
                        <a:t>Совместные с работниками постановка задач и принятие решений;</a:t>
                      </a:r>
                    </a:p>
                    <a:p>
                      <a:pPr marL="342900" lvl="0" indent="-342900">
                        <a:lnSpc>
                          <a:spcPts val="12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b="1">
                          <a:effectLst/>
                        </a:rPr>
                        <a:t>Открытость и честность в общении;</a:t>
                      </a:r>
                    </a:p>
                    <a:p>
                      <a:pPr marL="342900" lvl="0" indent="-342900">
                        <a:lnSpc>
                          <a:spcPts val="12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b="1">
                          <a:effectLst/>
                        </a:rPr>
                        <a:t>Высокая производительность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14" marR="31914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2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b="1">
                          <a:effectLst/>
                        </a:rPr>
                        <a:t>Хорошо вписывается в коллектив опытных работников с хорошо организованным управлением;</a:t>
                      </a:r>
                    </a:p>
                    <a:p>
                      <a:pPr marL="342900" lvl="0" indent="-342900">
                        <a:lnSpc>
                          <a:spcPts val="12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b="1">
                          <a:effectLst/>
                        </a:rPr>
                        <a:t>Неэффективно использование в коллективе с работниками низкой квалификации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14" marR="31914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0891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9; 1 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14" marR="319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Авторитарный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14" marR="31914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2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b="1" dirty="0">
                          <a:effectLst/>
                        </a:rPr>
                        <a:t>Создаёт высокоструктурированную рабочую среду;</a:t>
                      </a:r>
                    </a:p>
                    <a:p>
                      <a:pPr marL="342900" lvl="0" indent="-342900">
                        <a:lnSpc>
                          <a:spcPts val="12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b="1" dirty="0">
                          <a:effectLst/>
                        </a:rPr>
                        <a:t>Минимальная забота о людях;</a:t>
                      </a:r>
                    </a:p>
                    <a:p>
                      <a:pPr marL="342900" lvl="0" indent="-342900">
                        <a:lnSpc>
                          <a:spcPts val="12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b="1" dirty="0">
                          <a:effectLst/>
                        </a:rPr>
                        <a:t>Приоритеты производственной сферы намного выше социальной;</a:t>
                      </a:r>
                    </a:p>
                    <a:p>
                      <a:pPr marL="342900" lvl="0" indent="-342900">
                        <a:lnSpc>
                          <a:spcPts val="12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b="1" dirty="0">
                          <a:effectLst/>
                        </a:rPr>
                        <a:t>Централизованный характер постановки задач и принятия решений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14" marR="31914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2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b="1">
                          <a:effectLst/>
                        </a:rPr>
                        <a:t>Приемлемое место работы кратковременно в кризисных ситуациях;</a:t>
                      </a:r>
                    </a:p>
                    <a:p>
                      <a:pPr marL="342900" lvl="0" indent="-342900">
                        <a:lnSpc>
                          <a:spcPts val="12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b="1">
                          <a:effectLst/>
                        </a:rPr>
                        <a:t>Лишает работников мотивации к труду, разочаровывает и ведёт к конфликту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14" marR="3191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18505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5; 5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14" marR="319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Смешанный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14" marR="31914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2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b="1">
                          <a:effectLst/>
                        </a:rPr>
                        <a:t>Привлекает работников и к постановке задач, и к принятию решения;</a:t>
                      </a:r>
                    </a:p>
                    <a:p>
                      <a:pPr marL="342900" lvl="0" indent="-342900">
                        <a:lnSpc>
                          <a:spcPts val="12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b="1">
                          <a:effectLst/>
                        </a:rPr>
                        <a:t>Способствует открытости;</a:t>
                      </a:r>
                    </a:p>
                    <a:p>
                      <a:pPr marL="342900" lvl="0" indent="-342900">
                        <a:lnSpc>
                          <a:spcPts val="12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b="1">
                          <a:effectLst/>
                        </a:rPr>
                        <a:t>Стремление выдержать баланс между производственной необходимостью и моральными аспектами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14" marR="319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Под давлением внешних воздействий может потерять доверие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14" marR="3191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820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7584" y="1052736"/>
            <a:ext cx="7211347" cy="26776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Современный менеджмент – это тысячи возможных вариантов и нюансов управленческих решений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Овладение искусством менеджмента является одним из главных рычагов повышения результатов хозяйственной деятельности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Менеджмент – наш путь в будущее. Это подтверждает весь огромный накопленный опыт. </a:t>
            </a:r>
          </a:p>
        </p:txBody>
      </p:sp>
    </p:spTree>
    <p:extLst>
      <p:ext uri="{BB962C8B-B14F-4D97-AF65-F5344CB8AC3E}">
        <p14:creationId xmlns:p14="http://schemas.microsoft.com/office/powerpoint/2010/main" val="258697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91952" y="125678"/>
            <a:ext cx="2799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«4Р» маркетинг</a:t>
            </a:r>
          </a:p>
        </p:txBody>
      </p:sp>
      <p:sp>
        <p:nvSpPr>
          <p:cNvPr id="4" name="Стрелка вправо 3"/>
          <p:cNvSpPr/>
          <p:nvPr/>
        </p:nvSpPr>
        <p:spPr>
          <a:xfrm>
            <a:off x="0" y="0"/>
            <a:ext cx="683568" cy="620688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620688"/>
            <a:ext cx="8046640" cy="14773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Флипп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Котлер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определил суть маркетинга как сочетание приёмов, которые фирма использует для достижения маркетинговых целей на целевом рынке, и выделил её важнейшие компоненты: продукт, цену, каналы распространения и продвижение. Благодаря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Котлеру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они стали известны как «4Р» - маркетинг.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71181" y="2924944"/>
            <a:ext cx="7540624" cy="224676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Работа в командах. Стремление реализовывать закон синергии в коллективной работе побудило в конце 60-х г. 20 в. проведение экспериментов с участием администраторов – добровольцев под руководством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Мередит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Белбина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которого интересовало, как на эффективность групповой деятельности может повлиять принадлежность членов группы к тому или иному типу личности.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2843808" y="2098016"/>
            <a:ext cx="3744416" cy="538896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781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трелка вправо 2"/>
          <p:cNvSpPr/>
          <p:nvPr/>
        </p:nvSpPr>
        <p:spPr>
          <a:xfrm>
            <a:off x="0" y="0"/>
            <a:ext cx="1115616" cy="620688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111393" y="7951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err="1">
                <a:latin typeface="Times New Roman" pitchFamily="18" charset="0"/>
                <a:cs typeface="Times New Roman" pitchFamily="18" charset="0"/>
              </a:rPr>
              <a:t>Адхократия</a:t>
            </a:r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15616" y="620688"/>
            <a:ext cx="7560840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Экспертом по проблемам лидерства Уорреном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Беннисом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в 60-е гг. 20 в. был введён в научный оборот новый термин – «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адхократия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», который затем был популяризован футурологом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Элвтном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Тоффлером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2132856"/>
            <a:ext cx="6840760" cy="23083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Адхократия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– это организованная конструкция, представляющая собой открытое, свободное, гибкое, творческое, спонтанное предприятие, которое является антитезой традиционному большому бизнесу. Она обладает характеристиками горизонтальной, или неиерархической, организации, где в основном действуют команды работников, обладающих знаниями, наделённые полномочиями и самоуправляющиеся.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3419872" y="1544018"/>
            <a:ext cx="3096344" cy="444822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120133" y="4586257"/>
            <a:ext cx="39151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Сценарное планирование. </a:t>
            </a:r>
          </a:p>
        </p:txBody>
      </p:sp>
      <p:sp>
        <p:nvSpPr>
          <p:cNvPr id="9" name="Стрелка вправо 8"/>
          <p:cNvSpPr/>
          <p:nvPr/>
        </p:nvSpPr>
        <p:spPr>
          <a:xfrm>
            <a:off x="-4223" y="4460579"/>
            <a:ext cx="1115616" cy="620688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111391" y="5229200"/>
            <a:ext cx="6196911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Оно исходит из того, что будущее до определённой степени предсказуемо, поэтому сценарий можно рассматривать как тестирование бизнес-стратегий по серии вариантов будущего развития организации.</a:t>
            </a:r>
          </a:p>
        </p:txBody>
      </p:sp>
    </p:spTree>
    <p:extLst>
      <p:ext uri="{BB962C8B-B14F-4D97-AF65-F5344CB8AC3E}">
        <p14:creationId xmlns:p14="http://schemas.microsoft.com/office/powerpoint/2010/main" val="129302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332656"/>
            <a:ext cx="7848872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Задача состоит в том, чтобы помочь людям прорвать мыслительные заслоны и задуматься о «немыслимом» будущем, которое может застать их врасплох, если к нему не подготовиться.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111392" y="1564295"/>
            <a:ext cx="31038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Ментальные карты. </a:t>
            </a:r>
          </a:p>
        </p:txBody>
      </p:sp>
      <p:sp>
        <p:nvSpPr>
          <p:cNvPr id="4" name="Стрелка вправо 3"/>
          <p:cNvSpPr/>
          <p:nvPr/>
        </p:nvSpPr>
        <p:spPr>
          <a:xfrm>
            <a:off x="-4223" y="1484784"/>
            <a:ext cx="1115616" cy="620688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111393" y="2105472"/>
            <a:ext cx="7493055" cy="20313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Эта графическая техника была разработана английским учёным Тони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Бузановым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на основе анализа студенческих конспектов. Метод использует слова, образы, числа, цвета и пространственное мышление для изображения мыслей. Ментальные карты напоминают неструктурированные, ярко раскрашенные поточные диаграммы с картинками. Главные принципы создания такого изображения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111392" y="4725144"/>
            <a:ext cx="7493056" cy="17543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начинать с центра листа; использовать не менее трёх цветов; использовать образы, символы, коды и пространственные измерения; каждое слово-образ должно быть представлено отдельно, на своей собственной линии; линии, соединённые между собой, становятся тоньше по мере удаления от центра; использовать подчёркивание и выделять ассоциативные связи. 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3203848" y="4136797"/>
            <a:ext cx="3672408" cy="444331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30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ttp://www.coolreferat.com/ref-2_1674657422-5178.coolpic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072126"/>
            <a:ext cx="4599409" cy="478587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9144000" cy="1200329"/>
          </a:xfrm>
          <a:prstGeom prst="rect">
            <a:avLst/>
          </a:prstGeom>
          <a:ln>
            <a:solidFill>
              <a:schemeClr val="tx1"/>
            </a:solidFill>
            <a:prstDash val="lgDash"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1980-е годы в менеджменте представлены такими моделями как: пять конкурентных сил по Портеру, бережливое (тощее) производство, модель «7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»,Общее управление качеством (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TQM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Кайдзен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(кружки качества), точно-в-срок (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канбан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), транснациональная корпорация,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бенчмаркинг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Рассмотрим каждую из этих моделей: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111393" y="1610461"/>
            <a:ext cx="53648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Пять конкурентных сил по Портеру. </a:t>
            </a:r>
          </a:p>
        </p:txBody>
      </p:sp>
      <p:sp>
        <p:nvSpPr>
          <p:cNvPr id="5" name="Стрелка вправо 4"/>
          <p:cNvSpPr/>
          <p:nvPr/>
        </p:nvSpPr>
        <p:spPr>
          <a:xfrm>
            <a:off x="-4223" y="1484784"/>
            <a:ext cx="1115616" cy="620688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2276872"/>
            <a:ext cx="4104456" cy="23083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 своей книге «Конкурентные стратегии», вышедшей в 1980 г., Майкл Портер предложил модель «пяти сил конкуренции», согласно которой доходность производства определяется пятью основными конкурентными силами, отражёнными на рисунке:</a:t>
            </a:r>
          </a:p>
        </p:txBody>
      </p:sp>
    </p:spTree>
    <p:extLst>
      <p:ext uri="{BB962C8B-B14F-4D97-AF65-F5344CB8AC3E}">
        <p14:creationId xmlns:p14="http://schemas.microsoft.com/office/powerpoint/2010/main" val="132868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7672" y="0"/>
            <a:ext cx="6091839" cy="17543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1.Конкуренция внутри отрасли, которая определяется следующими факторами: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динамика роста спроса и фиксированные издержки в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отрасли;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издержки переключения;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отраслевая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цикличность и т.д.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707904" y="1916832"/>
            <a:ext cx="5436096" cy="23083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2.Входные барьеры в отраслевой рынок, выделенные Портером: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экономия, обусловленная ростом масштабов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производства;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доступ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 ноу-хау и преданность покупателей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бренду;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Капитальные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затраты на вхождение в рынок и издержки переключения и т.д.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4546983"/>
            <a:ext cx="4572000" cy="23083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3.Рыночная власть покупателей, определяемая такими факторами, как:</a:t>
            </a:r>
          </a:p>
          <a:p>
            <a:pPr lvl="0"/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количество покупателей и самих покупок;</a:t>
            </a:r>
          </a:p>
          <a:p>
            <a:pPr lvl="0"/>
            <a:r>
              <a:rPr lang="ru-RU" b="1" dirty="0">
                <a:latin typeface="Times New Roman" pitchFamily="18" charset="0"/>
                <a:cs typeface="Times New Roman" pitchFamily="18" charset="0"/>
              </a:rPr>
              <a:t>издержки переключения и значимость товара для покупателя;</a:t>
            </a:r>
          </a:p>
          <a:p>
            <a:pPr lvl="0"/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наличия у покупателя информации о конкурентных предложениях и т.д.</a:t>
            </a:r>
          </a:p>
        </p:txBody>
      </p:sp>
    </p:spTree>
    <p:extLst>
      <p:ext uri="{BB962C8B-B14F-4D97-AF65-F5344CB8AC3E}">
        <p14:creationId xmlns:p14="http://schemas.microsoft.com/office/powerpoint/2010/main" val="411266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5220072" cy="17543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4.Рыночная власть поставщиков заключается в следующих обстоятельствах: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мало альтернативных источников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снабжения;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каждый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отдельный покупатель не является важным клиентом для поставщика и т.д.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95936" y="1988840"/>
            <a:ext cx="5148064" cy="28623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5.Угроза замещения высока в таких ситуациях: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существует ряд одинаково прибыльных способов удовлетворить одни и те же потребности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покупателей;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издержки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переключения при перемещении к взаимозаменяемому продукту незначительны для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покупателя;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покупатель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демонстрирует высокую чувствительность к цене, а цена альтернативного продукта и т.д.</a:t>
            </a:r>
          </a:p>
        </p:txBody>
      </p:sp>
    </p:spTree>
    <p:extLst>
      <p:ext uri="{BB962C8B-B14F-4D97-AF65-F5344CB8AC3E}">
        <p14:creationId xmlns:p14="http://schemas.microsoft.com/office/powerpoint/2010/main" val="398835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ятиугольник 1"/>
          <p:cNvSpPr/>
          <p:nvPr/>
        </p:nvSpPr>
        <p:spPr>
          <a:xfrm>
            <a:off x="0" y="0"/>
            <a:ext cx="7668344" cy="692696"/>
          </a:xfrm>
          <a:prstGeom prst="homePlat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МЕНЕДЖМЕНТ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МЕТОДОЛОГИЯ И ОРГАНИЗАЦИЯ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979712" y="764704"/>
            <a:ext cx="5040560" cy="100811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205608" y="853261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1.1Методология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 организация менеджмента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28474" y="1916832"/>
            <a:ext cx="575975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u="sng" dirty="0">
                <a:latin typeface="Times New Roman" pitchFamily="18" charset="0"/>
                <a:cs typeface="Times New Roman" pitchFamily="18" charset="0"/>
              </a:rPr>
              <a:t>В широком смысле понятие «менеджмент»</a:t>
            </a:r>
          </a:p>
        </p:txBody>
      </p:sp>
      <p:sp>
        <p:nvSpPr>
          <p:cNvPr id="7" name="Стрелка вправо 6"/>
          <p:cNvSpPr/>
          <p:nvPr/>
        </p:nvSpPr>
        <p:spPr>
          <a:xfrm>
            <a:off x="0" y="1916832"/>
            <a:ext cx="827584" cy="432048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078392" y="2348880"/>
            <a:ext cx="6805976" cy="14773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(от англ.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manage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– управлять, заведовать, руководить) трактуется как руководство или управление социально-экономическими системами, также обозначается само руководство и руководителей различного уровня в организации. </a:t>
            </a:r>
          </a:p>
        </p:txBody>
      </p:sp>
      <p:sp>
        <p:nvSpPr>
          <p:cNvPr id="9" name="8-конечная звезда 8"/>
          <p:cNvSpPr/>
          <p:nvPr/>
        </p:nvSpPr>
        <p:spPr>
          <a:xfrm>
            <a:off x="413792" y="2492896"/>
            <a:ext cx="557808" cy="432048"/>
          </a:xfrm>
          <a:prstGeom prst="star8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078392" y="4029165"/>
            <a:ext cx="6805976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это наука об организации деятельности социально-экономических систем по достижению заданных целей в условиях ограниченности ресурсов.</a:t>
            </a:r>
          </a:p>
        </p:txBody>
      </p:sp>
      <p:sp>
        <p:nvSpPr>
          <p:cNvPr id="11" name="8-конечная звезда 10"/>
          <p:cNvSpPr/>
          <p:nvPr/>
        </p:nvSpPr>
        <p:spPr>
          <a:xfrm>
            <a:off x="413792" y="4029165"/>
            <a:ext cx="557808" cy="432048"/>
          </a:xfrm>
          <a:prstGeom prst="star8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092246" y="5157192"/>
            <a:ext cx="6792121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Менеджмент представляет собой также профессиональную деятельность, предполагающую определённые знания и опыт управления людьми.</a:t>
            </a:r>
          </a:p>
        </p:txBody>
      </p:sp>
      <p:sp>
        <p:nvSpPr>
          <p:cNvPr id="13" name="8-конечная звезда 12"/>
          <p:cNvSpPr/>
          <p:nvPr/>
        </p:nvSpPr>
        <p:spPr>
          <a:xfrm>
            <a:off x="413792" y="5157192"/>
            <a:ext cx="557808" cy="432048"/>
          </a:xfrm>
          <a:prstGeom prst="star8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884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нутый угол 7"/>
          <p:cNvSpPr/>
          <p:nvPr/>
        </p:nvSpPr>
        <p:spPr>
          <a:xfrm>
            <a:off x="899592" y="3933056"/>
            <a:ext cx="7128790" cy="2585323"/>
          </a:xfrm>
          <a:prstGeom prst="foldedCorner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888827" y="13237"/>
            <a:ext cx="555537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u="sng" dirty="0">
                <a:latin typeface="Times New Roman" pitchFamily="18" charset="0"/>
                <a:cs typeface="Times New Roman" pitchFamily="18" charset="0"/>
              </a:rPr>
              <a:t>под менеджментом подразумевают разные явления</a:t>
            </a:r>
          </a:p>
        </p:txBody>
      </p:sp>
      <p:sp>
        <p:nvSpPr>
          <p:cNvPr id="4" name="Стрелка вправо 3"/>
          <p:cNvSpPr/>
          <p:nvPr/>
        </p:nvSpPr>
        <p:spPr>
          <a:xfrm>
            <a:off x="0" y="0"/>
            <a:ext cx="899592" cy="620688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782678"/>
            <a:ext cx="5544614" cy="20313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социально-экономический институт, влияющий на развитие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общества;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группу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лиц, занятых управлением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организацией;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профессию;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научную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дисциплину, изучающую аспекты управления людьми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2967335"/>
            <a:ext cx="698477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u="sng" dirty="0">
                <a:latin typeface="Times New Roman" pitchFamily="18" charset="0"/>
                <a:cs typeface="Times New Roman" pitchFamily="18" charset="0"/>
              </a:rPr>
              <a:t>Как научное знание менеджмент возник на рубеже 19-20 вв. и прошёл ряд этапов: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99591" y="3933056"/>
            <a:ext cx="712879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v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научное управление (1885-1920) – тейлоризм: Фредерик Тейлор, Генри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Гантт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Лилиан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Гилберт, Генри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Форд;</a:t>
            </a:r>
          </a:p>
          <a:p>
            <a:pPr marL="285750" lvl="0" indent="-285750">
              <a:buFont typeface="Wingdings" pitchFamily="2" charset="2"/>
              <a:buChar char="v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административная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школа (1900-1950) – Харрингтон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Эмерсон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Анри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Файоль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Макс Вебер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школа человеческих отношений (1930—1950) – Мери Паркет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Фоллет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Элтон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Мэйо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; и школа поведенческих наук – Абрахам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Маслоу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Ренсис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Лайкерт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Дуглас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Макгрегор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Фредерик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Герцберг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v"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10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нутый угол 2"/>
          <p:cNvSpPr/>
          <p:nvPr/>
        </p:nvSpPr>
        <p:spPr>
          <a:xfrm>
            <a:off x="251520" y="188640"/>
            <a:ext cx="6768752" cy="1477328"/>
          </a:xfrm>
          <a:prstGeom prst="foldedCorner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88640"/>
            <a:ext cx="69127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v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школы концептуальных подходов (1950…) – комплексный, системный, процессный, ситуационный, социологический,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психологический;</a:t>
            </a:r>
          </a:p>
          <a:p>
            <a:pPr marL="285750" lvl="0" indent="-285750">
              <a:buFont typeface="Wingdings" pitchFamily="2" charset="2"/>
              <a:buChar char="v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современный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этап развития (2000…) – модели от лидерства до стратегического менеджмента.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283968" y="1916832"/>
            <a:ext cx="4572000" cy="17543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Исключительно важно с самого начала понимать, что менеджмента вообще нет, что не существует такого самостоятельного явления, как менеджмент. В реальной жизни существуют различные организации.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4149080"/>
            <a:ext cx="4572000" cy="17543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Эти организации обладают различными свойствами. Одно из таких свойств – сохранение цельности организации и установление взаимодействия организации с внешней средой, и считается менеджментом.</a:t>
            </a:r>
          </a:p>
        </p:txBody>
      </p:sp>
      <p:sp>
        <p:nvSpPr>
          <p:cNvPr id="6" name="Выгнутая влево стрелка 5"/>
          <p:cNvSpPr/>
          <p:nvPr/>
        </p:nvSpPr>
        <p:spPr>
          <a:xfrm rot="2101558">
            <a:off x="2091066" y="1653917"/>
            <a:ext cx="1584176" cy="2393440"/>
          </a:xfrm>
          <a:prstGeom prst="curved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18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188640"/>
            <a:ext cx="4572000" cy="16312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Поэтому менеджмент – это деятельность. Но эта деятельность обязательно включена в качестве составляющей в деятельность организации в целом.</a:t>
            </a:r>
          </a:p>
        </p:txBody>
      </p:sp>
      <p:sp>
        <p:nvSpPr>
          <p:cNvPr id="4" name="Стрелка вправо 3"/>
          <p:cNvSpPr/>
          <p:nvPr/>
        </p:nvSpPr>
        <p:spPr>
          <a:xfrm>
            <a:off x="0" y="2132856"/>
            <a:ext cx="755576" cy="576064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213285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Основными составляющими любой организации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являются:</a:t>
            </a:r>
            <a:endParaRPr lang="ru-RU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2917005"/>
            <a:ext cx="4032448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Люди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Задачи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управление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59632" y="4365104"/>
            <a:ext cx="6624736" cy="14773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Организация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– это живой организм. Она рождается, развивается и, если этого требуют обстоятельства, умирает. Особенность современного этапа состоит в том, что темп изменений происходящих во внешней среде, существенно возрос.</a:t>
            </a:r>
          </a:p>
        </p:txBody>
      </p:sp>
    </p:spTree>
    <p:extLst>
      <p:ext uri="{BB962C8B-B14F-4D97-AF65-F5344CB8AC3E}">
        <p14:creationId xmlns:p14="http://schemas.microsoft.com/office/powerpoint/2010/main" val="224852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611560" y="1628800"/>
            <a:ext cx="8136904" cy="147732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1602726" y="0"/>
            <a:ext cx="6192688" cy="90872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позиция 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управления внутри организации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628800"/>
            <a:ext cx="81369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Позиции управления внутри организации в основном определяются тем предназначением и той ролью, которые призвана реализовывать данная организация. Во внутриорганизационной жизни управление играет роль координирующего начала, формирующего и приводящего в движение ресурсы организации для решения стоящих перед организацией задач. 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3707904" y="908720"/>
            <a:ext cx="2376264" cy="576064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28196" y="3466018"/>
            <a:ext cx="5539947" cy="16312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Структура организации отражает сложившееся в организации выделение отдельных подразделений, связи между этими подразделениями и объединение подразделений в единое целое. </a:t>
            </a:r>
          </a:p>
        </p:txBody>
      </p:sp>
      <p:sp>
        <p:nvSpPr>
          <p:cNvPr id="8" name="8-конечная звезда 7"/>
          <p:cNvSpPr/>
          <p:nvPr/>
        </p:nvSpPr>
        <p:spPr>
          <a:xfrm>
            <a:off x="179512" y="5589240"/>
            <a:ext cx="576064" cy="504056"/>
          </a:xfrm>
          <a:prstGeom prst="star8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812168" y="5589240"/>
            <a:ext cx="6712159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При традиционном подходе исходным в построении структуры является 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ПРОЕКТИРОВАНИЕ РАБОТЫ.</a:t>
            </a:r>
            <a:endParaRPr lang="ru-RU" sz="20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05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</TotalTime>
  <Words>3797</Words>
  <Application>Microsoft Office PowerPoint</Application>
  <PresentationFormat>Экран (4:3)</PresentationFormat>
  <Paragraphs>399</Paragraphs>
  <Slides>45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45</vt:i4>
      </vt:variant>
    </vt:vector>
  </HeadingPairs>
  <TitlesOfParts>
    <vt:vector size="53" baseType="lpstr">
      <vt:lpstr>Arial</vt:lpstr>
      <vt:lpstr>Calibri</vt:lpstr>
      <vt:lpstr>Calibri Light</vt:lpstr>
      <vt:lpstr>Symbol</vt:lpstr>
      <vt:lpstr>Times New Roman</vt:lpstr>
      <vt:lpstr>Trebuchet MS</vt:lpstr>
      <vt:lpstr>Wingdings</vt:lpstr>
      <vt:lpstr>Тема Office</vt:lpstr>
      <vt:lpstr>Казахский Национальный Университет им. аль-Фараби</vt:lpstr>
      <vt:lpstr>Презентация PowerPoint</vt:lpstr>
      <vt:lpstr>План лекции: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Виктория</dc:creator>
  <cp:lastModifiedBy>User</cp:lastModifiedBy>
  <cp:revision>20</cp:revision>
  <dcterms:created xsi:type="dcterms:W3CDTF">2012-12-18T14:40:40Z</dcterms:created>
  <dcterms:modified xsi:type="dcterms:W3CDTF">2023-03-03T04:56:02Z</dcterms:modified>
</cp:coreProperties>
</file>